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0" r:id="rId2"/>
  </p:sldMasterIdLst>
  <p:notesMasterIdLst>
    <p:notesMasterId r:id="rId50"/>
  </p:notesMasterIdLst>
  <p:sldIdLst>
    <p:sldId id="256" r:id="rId3"/>
    <p:sldId id="257" r:id="rId4"/>
    <p:sldId id="259" r:id="rId5"/>
    <p:sldId id="260" r:id="rId6"/>
    <p:sldId id="302" r:id="rId7"/>
    <p:sldId id="261" r:id="rId8"/>
    <p:sldId id="262" r:id="rId9"/>
    <p:sldId id="303" r:id="rId10"/>
    <p:sldId id="289" r:id="rId11"/>
    <p:sldId id="258" r:id="rId12"/>
    <p:sldId id="263" r:id="rId13"/>
    <p:sldId id="290" r:id="rId14"/>
    <p:sldId id="291" r:id="rId15"/>
    <p:sldId id="304" r:id="rId16"/>
    <p:sldId id="305" r:id="rId17"/>
    <p:sldId id="294" r:id="rId18"/>
    <p:sldId id="292" r:id="rId19"/>
    <p:sldId id="264" r:id="rId20"/>
    <p:sldId id="293" r:id="rId21"/>
    <p:sldId id="268" r:id="rId22"/>
    <p:sldId id="306" r:id="rId23"/>
    <p:sldId id="269" r:id="rId24"/>
    <p:sldId id="307" r:id="rId25"/>
    <p:sldId id="270" r:id="rId26"/>
    <p:sldId id="271" r:id="rId27"/>
    <p:sldId id="295" r:id="rId28"/>
    <p:sldId id="296" r:id="rId29"/>
    <p:sldId id="272" r:id="rId30"/>
    <p:sldId id="273" r:id="rId31"/>
    <p:sldId id="274" r:id="rId32"/>
    <p:sldId id="275" r:id="rId33"/>
    <p:sldId id="276" r:id="rId34"/>
    <p:sldId id="277" r:id="rId35"/>
    <p:sldId id="278" r:id="rId36"/>
    <p:sldId id="279" r:id="rId37"/>
    <p:sldId id="280" r:id="rId38"/>
    <p:sldId id="281" r:id="rId39"/>
    <p:sldId id="297" r:id="rId40"/>
    <p:sldId id="282" r:id="rId41"/>
    <p:sldId id="283" r:id="rId42"/>
    <p:sldId id="284" r:id="rId43"/>
    <p:sldId id="285" r:id="rId44"/>
    <p:sldId id="288" r:id="rId45"/>
    <p:sldId id="301" r:id="rId46"/>
    <p:sldId id="299" r:id="rId47"/>
    <p:sldId id="300" r:id="rId48"/>
    <p:sldId id="308" r:id="rId4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7"/>
    <p:restoredTop sz="83242"/>
  </p:normalViewPr>
  <p:slideViewPr>
    <p:cSldViewPr snapToGrid="0" snapToObjects="1">
      <p:cViewPr>
        <p:scale>
          <a:sx n="95" d="100"/>
          <a:sy n="95" d="100"/>
        </p:scale>
        <p:origin x="456" y="2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50" Type="http://schemas.openxmlformats.org/officeDocument/2006/relationships/notesMaster" Target="notesMasters/notesMaster1.xml"/><Relationship Id="rId51" Type="http://schemas.openxmlformats.org/officeDocument/2006/relationships/presProps" Target="presProps.xml"/><Relationship Id="rId52" Type="http://schemas.openxmlformats.org/officeDocument/2006/relationships/viewProps" Target="viewProps.xml"/><Relationship Id="rId53" Type="http://schemas.openxmlformats.org/officeDocument/2006/relationships/theme" Target="theme/theme1.xml"/><Relationship Id="rId54" Type="http://schemas.openxmlformats.org/officeDocument/2006/relationships/tableStyles" Target="tableStyles.xml"/><Relationship Id="rId40" Type="http://schemas.openxmlformats.org/officeDocument/2006/relationships/slide" Target="slides/slide38.xml"/><Relationship Id="rId41" Type="http://schemas.openxmlformats.org/officeDocument/2006/relationships/slide" Target="slides/slide39.xml"/><Relationship Id="rId42" Type="http://schemas.openxmlformats.org/officeDocument/2006/relationships/slide" Target="slides/slide40.xml"/><Relationship Id="rId43" Type="http://schemas.openxmlformats.org/officeDocument/2006/relationships/slide" Target="slides/slide41.xml"/><Relationship Id="rId44" Type="http://schemas.openxmlformats.org/officeDocument/2006/relationships/slide" Target="slides/slide42.xml"/><Relationship Id="rId45" Type="http://schemas.openxmlformats.org/officeDocument/2006/relationships/slide" Target="slides/slide43.xml"/><Relationship Id="rId46" Type="http://schemas.openxmlformats.org/officeDocument/2006/relationships/slide" Target="slides/slide44.xml"/><Relationship Id="rId47" Type="http://schemas.openxmlformats.org/officeDocument/2006/relationships/slide" Target="slides/slide45.xml"/><Relationship Id="rId48" Type="http://schemas.openxmlformats.org/officeDocument/2006/relationships/slide" Target="slides/slide46.xml"/><Relationship Id="rId49" Type="http://schemas.openxmlformats.org/officeDocument/2006/relationships/slide" Target="slides/slide4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55B6DDE-D128-1247-B8BA-74CDF298750D}" type="datetimeFigureOut">
              <a:rPr lang="en-US" smtClean="0"/>
              <a:t>10/15/18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FF6EF1C-ECEB-884E-A5FE-991C16D99B8A}" type="slidenum">
              <a:rPr lang="en-US" smtClean="0"/>
              <a:t>‹#›</a:t>
            </a:fld>
            <a:endParaRPr lang="en-US"/>
          </a:p>
        </p:txBody>
      </p:sp>
    </p:spTree>
    <p:extLst>
      <p:ext uri="{BB962C8B-B14F-4D97-AF65-F5344CB8AC3E}">
        <p14:creationId xmlns:p14="http://schemas.microsoft.com/office/powerpoint/2010/main" val="9251154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RAFT is a concept.</a:t>
            </a:r>
            <a:r>
              <a:rPr lang="en-US" baseline="0" dirty="0" smtClean="0"/>
              <a:t> It has been implemented by multiple groups.</a:t>
            </a:r>
          </a:p>
          <a:p>
            <a:endParaRPr lang="en-US" baseline="0" dirty="0" smtClean="0"/>
          </a:p>
          <a:p>
            <a:r>
              <a:rPr lang="en-US" baseline="0" dirty="0" smtClean="0"/>
              <a:t>Note that RAFT here is used only for managing logs for external clients. It is also possible to embed RAFT’s concepts into the client systems themselves.</a:t>
            </a:r>
            <a:endParaRPr lang="en-US" dirty="0"/>
          </a:p>
        </p:txBody>
      </p:sp>
      <p:sp>
        <p:nvSpPr>
          <p:cNvPr id="4" name="Slide Number Placeholder 3"/>
          <p:cNvSpPr>
            <a:spLocks noGrp="1"/>
          </p:cNvSpPr>
          <p:nvPr>
            <p:ph type="sldNum" sz="quarter" idx="10"/>
          </p:nvPr>
        </p:nvSpPr>
        <p:spPr/>
        <p:txBody>
          <a:bodyPr/>
          <a:lstStyle/>
          <a:p>
            <a:fld id="{7FF6EF1C-ECEB-884E-A5FE-991C16D99B8A}" type="slidenum">
              <a:rPr lang="en-US" smtClean="0"/>
              <a:t>3</a:t>
            </a:fld>
            <a:endParaRPr lang="en-US"/>
          </a:p>
        </p:txBody>
      </p:sp>
    </p:spTree>
    <p:extLst>
      <p:ext uri="{BB962C8B-B14F-4D97-AF65-F5344CB8AC3E}">
        <p14:creationId xmlns:p14="http://schemas.microsoft.com/office/powerpoint/2010/main" val="3342629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 then continues this process across the rest of the fleet.</a:t>
            </a:r>
            <a:endParaRPr lang="en-US" dirty="0"/>
          </a:p>
          <a:p>
            <a:endParaRPr lang="en-US" dirty="0" smtClean="0"/>
          </a:p>
        </p:txBody>
      </p:sp>
      <p:sp>
        <p:nvSpPr>
          <p:cNvPr id="4" name="Slide Number Placeholder 3"/>
          <p:cNvSpPr>
            <a:spLocks noGrp="1"/>
          </p:cNvSpPr>
          <p:nvPr>
            <p:ph type="sldNum" sz="quarter" idx="10"/>
          </p:nvPr>
        </p:nvSpPr>
        <p:spPr/>
        <p:txBody>
          <a:bodyPr/>
          <a:lstStyle/>
          <a:p>
            <a:fld id="{66F73B6F-6C74-6846-B3E2-267958B98325}" type="slidenum">
              <a:rPr lang="en-US" smtClean="0"/>
              <a:pPr/>
              <a:t>12</a:t>
            </a:fld>
            <a:endParaRPr lang="en-US" dirty="0"/>
          </a:p>
        </p:txBody>
      </p:sp>
    </p:spTree>
    <p:extLst>
      <p:ext uri="{BB962C8B-B14F-4D97-AF65-F5344CB8AC3E}">
        <p14:creationId xmlns:p14="http://schemas.microsoft.com/office/powerpoint/2010/main" val="10100881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are growing the cluster from 3 to 5 members.  Imagine the clusters are making a switch and are not connected. S4 and S5 come up, and then the leader, S3, switches. S1 and S2 think the leader has failed because they have not yet switched to the new configuration, so they elect their own leader.  Now we have no way of updating S1 and S2 to the new configuration because they won’t recognize the leader from the new configuration. </a:t>
            </a:r>
            <a:endParaRPr lang="en-US" dirty="0"/>
          </a:p>
        </p:txBody>
      </p:sp>
      <p:sp>
        <p:nvSpPr>
          <p:cNvPr id="4" name="Slide Number Placeholder 3"/>
          <p:cNvSpPr>
            <a:spLocks noGrp="1"/>
          </p:cNvSpPr>
          <p:nvPr>
            <p:ph type="sldNum" sz="quarter" idx="10"/>
          </p:nvPr>
        </p:nvSpPr>
        <p:spPr/>
        <p:txBody>
          <a:bodyPr/>
          <a:lstStyle/>
          <a:p>
            <a:fld id="{7FF6EF1C-ECEB-884E-A5FE-991C16D99B8A}" type="slidenum">
              <a:rPr lang="en-US" smtClean="0"/>
              <a:t>16</a:t>
            </a:fld>
            <a:endParaRPr lang="en-US"/>
          </a:p>
        </p:txBody>
      </p:sp>
    </p:spTree>
    <p:extLst>
      <p:ext uri="{BB962C8B-B14F-4D97-AF65-F5344CB8AC3E}">
        <p14:creationId xmlns:p14="http://schemas.microsoft.com/office/powerpoint/2010/main" val="5320740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F6EF1C-ECEB-884E-A5FE-991C16D99B8A}" type="slidenum">
              <a:rPr lang="en-US" smtClean="0"/>
              <a:t>19</a:t>
            </a:fld>
            <a:endParaRPr lang="en-US"/>
          </a:p>
        </p:txBody>
      </p:sp>
    </p:spTree>
    <p:extLst>
      <p:ext uri="{BB962C8B-B14F-4D97-AF65-F5344CB8AC3E}">
        <p14:creationId xmlns:p14="http://schemas.microsoft.com/office/powerpoint/2010/main" val="9500114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style>
          <a:lnRef idx="2">
            <a:schemeClr val="accent1">
              <a:shade val="50000"/>
            </a:schemeClr>
          </a:lnRef>
          <a:fillRef idx="1">
            <a:schemeClr val="accent1"/>
          </a:fillRef>
          <a:effectRef idx="0">
            <a:schemeClr val="accent1"/>
          </a:effectRef>
          <a:fontRef idx="none"/>
        </p:style>
        <p:txBody>
          <a:bodyPr anchor="ctr"/>
          <a:lstStyle>
            <a:lvl1pPr algn="ctr">
              <a:defRPr sz="6000">
                <a:solidFill>
                  <a:schemeClr val="bg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524000" y="3526882"/>
            <a:ext cx="9144000" cy="1655762"/>
          </a:xfrm>
        </p:spPr>
        <p:style>
          <a:lnRef idx="2">
            <a:schemeClr val="dk1"/>
          </a:lnRef>
          <a:fillRef idx="1">
            <a:schemeClr val="lt1"/>
          </a:fillRef>
          <a:effectRef idx="0">
            <a:schemeClr val="dk1"/>
          </a:effectRef>
          <a:fontRef idx="none"/>
        </p:style>
        <p:txBody>
          <a:bodyPr anchor="ct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08A63ACE-6FC9-CE4E-8762-DED14C629FA1}" type="datetimeFigureOut">
              <a:rPr lang="en-US" smtClean="0"/>
              <a:t>10/15/18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1E7D63B-6F8F-8B4B-98D1-9F15758F4FB2}" type="slidenum">
              <a:rPr lang="en-US" smtClean="0"/>
              <a:t>‹#›</a:t>
            </a:fld>
            <a:endParaRPr lang="en-US"/>
          </a:p>
        </p:txBody>
      </p:sp>
    </p:spTree>
    <p:extLst>
      <p:ext uri="{BB962C8B-B14F-4D97-AF65-F5344CB8AC3E}">
        <p14:creationId xmlns:p14="http://schemas.microsoft.com/office/powerpoint/2010/main" val="10717063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8A63ACE-6FC9-CE4E-8762-DED14C629FA1}" type="datetimeFigureOut">
              <a:rPr lang="en-US" smtClean="0"/>
              <a:t>10/15/18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1E7D63B-6F8F-8B4B-98D1-9F15758F4FB2}" type="slidenum">
              <a:rPr lang="en-US" smtClean="0"/>
              <a:t>‹#›</a:t>
            </a:fld>
            <a:endParaRPr lang="en-US"/>
          </a:p>
        </p:txBody>
      </p:sp>
    </p:spTree>
    <p:extLst>
      <p:ext uri="{BB962C8B-B14F-4D97-AF65-F5344CB8AC3E}">
        <p14:creationId xmlns:p14="http://schemas.microsoft.com/office/powerpoint/2010/main" val="10639022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8A63ACE-6FC9-CE4E-8762-DED14C629FA1}" type="datetimeFigureOut">
              <a:rPr lang="en-US" smtClean="0"/>
              <a:t>10/15/18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1E7D63B-6F8F-8B4B-98D1-9F15758F4FB2}" type="slidenum">
              <a:rPr lang="en-US" smtClean="0"/>
              <a:t>‹#›</a:t>
            </a:fld>
            <a:endParaRPr lang="en-US"/>
          </a:p>
        </p:txBody>
      </p:sp>
    </p:spTree>
    <p:extLst>
      <p:ext uri="{BB962C8B-B14F-4D97-AF65-F5344CB8AC3E}">
        <p14:creationId xmlns:p14="http://schemas.microsoft.com/office/powerpoint/2010/main" val="105647251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12"/>
          <p:cNvSpPr>
            <a:spLocks noChangeArrowheads="1"/>
          </p:cNvSpPr>
          <p:nvPr userDrawn="1"/>
        </p:nvSpPr>
        <p:spPr bwMode="auto">
          <a:xfrm>
            <a:off x="609601" y="457201"/>
            <a:ext cx="11029951" cy="5986463"/>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en-US" sz="1800">
              <a:solidFill>
                <a:srgbClr val="000000"/>
              </a:solidFill>
            </a:endParaRPr>
          </a:p>
        </p:txBody>
      </p:sp>
      <p:pic>
        <p:nvPicPr>
          <p:cNvPr id="5" name="Picture 9" descr="stanford"/>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685367" y="5257800"/>
            <a:ext cx="819151" cy="933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4" name="Rectangle 2"/>
          <p:cNvSpPr>
            <a:spLocks noGrp="1" noChangeArrowheads="1"/>
          </p:cNvSpPr>
          <p:nvPr>
            <p:ph type="ctrTitle"/>
          </p:nvPr>
        </p:nvSpPr>
        <p:spPr>
          <a:xfrm>
            <a:off x="914400" y="1371601"/>
            <a:ext cx="10363200" cy="1698625"/>
          </a:xfrm>
        </p:spPr>
        <p:txBody>
          <a:bodyPr/>
          <a:lstStyle>
            <a:lvl1pPr>
              <a:defRPr sz="3600">
                <a:solidFill>
                  <a:schemeClr val="tx2"/>
                </a:solidFill>
              </a:defRPr>
            </a:lvl1pPr>
          </a:lstStyle>
          <a:p>
            <a:pPr lvl="0"/>
            <a:r>
              <a:rPr lang="en-US" noProof="0" dirty="0" smtClean="0"/>
              <a:t>Click to edit Master title style</a:t>
            </a:r>
          </a:p>
        </p:txBody>
      </p:sp>
      <p:sp>
        <p:nvSpPr>
          <p:cNvPr id="8195" name="Rectangle 3"/>
          <p:cNvSpPr>
            <a:spLocks noGrp="1" noChangeArrowheads="1"/>
          </p:cNvSpPr>
          <p:nvPr>
            <p:ph type="subTitle" idx="1"/>
          </p:nvPr>
        </p:nvSpPr>
        <p:spPr>
          <a:xfrm>
            <a:off x="1828800" y="3810000"/>
            <a:ext cx="8534400" cy="1219200"/>
          </a:xfrm>
        </p:spPr>
        <p:txBody>
          <a:bodyPr/>
          <a:lstStyle>
            <a:lvl1pPr marL="0" indent="0" algn="ctr">
              <a:spcBef>
                <a:spcPct val="0"/>
              </a:spcBef>
              <a:buFont typeface="Arial" charset="0"/>
              <a:buNone/>
              <a:defRPr/>
            </a:lvl1pPr>
          </a:lstStyle>
          <a:p>
            <a:pPr lvl="0"/>
            <a:r>
              <a:rPr lang="en-US" noProof="0" smtClean="0"/>
              <a:t>Click to edit Master subtitle style</a:t>
            </a:r>
          </a:p>
        </p:txBody>
      </p:sp>
    </p:spTree>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spcBef>
                <a:spcPts val="1200"/>
              </a:spcBef>
              <a:buClr>
                <a:schemeClr val="tx2"/>
              </a:buClr>
              <a:defRPr/>
            </a:lvl1pPr>
            <a:lvl2pPr>
              <a:spcBef>
                <a:spcPts val="600"/>
              </a:spcBef>
              <a:buClr>
                <a:schemeClr val="tx2"/>
              </a:buClr>
              <a:defRPr/>
            </a:lvl2pPr>
            <a:lvl3pPr>
              <a:spcBef>
                <a:spcPts val="400"/>
              </a:spcBef>
              <a:buClr>
                <a:schemeClr val="tx2"/>
              </a:buClr>
              <a:defRPr/>
            </a:lvl3pPr>
            <a:lvl4pPr>
              <a:spcBef>
                <a:spcPts val="300"/>
              </a:spcBef>
              <a:buClr>
                <a:schemeClr val="tx2"/>
              </a:buClr>
              <a:defRPr/>
            </a:lvl4pPr>
            <a:lvl5pPr>
              <a:spcBef>
                <a:spcPts val="300"/>
              </a:spcBef>
              <a:buClr>
                <a:schemeClr val="tx2"/>
              </a:buCl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cxnSp>
        <p:nvCxnSpPr>
          <p:cNvPr id="8" name="Straight Connector 7"/>
          <p:cNvCxnSpPr/>
          <p:nvPr userDrawn="1"/>
        </p:nvCxnSpPr>
        <p:spPr bwMode="auto">
          <a:xfrm>
            <a:off x="609600" y="914400"/>
            <a:ext cx="10972800" cy="0"/>
          </a:xfrm>
          <a:prstGeom prst="line">
            <a:avLst/>
          </a:prstGeom>
          <a:solidFill>
            <a:schemeClr val="accent1"/>
          </a:solidFill>
          <a:ln w="50800" cap="flat" cmpd="sng" algn="ctr">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9" name="Date Placeholder 8"/>
          <p:cNvSpPr>
            <a:spLocks noGrp="1"/>
          </p:cNvSpPr>
          <p:nvPr>
            <p:ph type="dt" sz="half" idx="10"/>
          </p:nvPr>
        </p:nvSpPr>
        <p:spPr/>
        <p:txBody>
          <a:bodyPr/>
          <a:lstStyle/>
          <a:p>
            <a:pPr>
              <a:defRPr/>
            </a:pPr>
            <a:r>
              <a:rPr lang="en-US">
                <a:solidFill>
                  <a:srgbClr val="7F7F7F"/>
                </a:solidFill>
              </a:rPr>
              <a:t>March 3, 2013</a:t>
            </a:r>
            <a:endParaRPr lang="en-US" dirty="0">
              <a:solidFill>
                <a:srgbClr val="7F7F7F"/>
              </a:solidFill>
            </a:endParaRPr>
          </a:p>
        </p:txBody>
      </p:sp>
      <p:sp>
        <p:nvSpPr>
          <p:cNvPr id="10" name="Footer Placeholder 9"/>
          <p:cNvSpPr>
            <a:spLocks noGrp="1"/>
          </p:cNvSpPr>
          <p:nvPr>
            <p:ph type="ftr" sz="quarter" idx="11"/>
          </p:nvPr>
        </p:nvSpPr>
        <p:spPr/>
        <p:txBody>
          <a:bodyPr/>
          <a:lstStyle/>
          <a:p>
            <a:pPr>
              <a:defRPr/>
            </a:pPr>
            <a:r>
              <a:rPr lang="en-US">
                <a:solidFill>
                  <a:srgbClr val="7F7F7F"/>
                </a:solidFill>
              </a:rPr>
              <a:t>Raft Consensus Algorithm</a:t>
            </a:r>
          </a:p>
        </p:txBody>
      </p:sp>
      <p:sp>
        <p:nvSpPr>
          <p:cNvPr id="11" name="Slide Number Placeholder 10"/>
          <p:cNvSpPr>
            <a:spLocks noGrp="1"/>
          </p:cNvSpPr>
          <p:nvPr>
            <p:ph type="sldNum" sz="quarter" idx="12"/>
          </p:nvPr>
        </p:nvSpPr>
        <p:spPr/>
        <p:txBody>
          <a:bodyPr/>
          <a:lstStyle/>
          <a:p>
            <a:pPr>
              <a:defRPr/>
            </a:pPr>
            <a:r>
              <a:rPr lang="en-US">
                <a:solidFill>
                  <a:srgbClr val="7F7F7F"/>
                </a:solidFill>
              </a:rPr>
              <a:t>Slide </a:t>
            </a:r>
            <a:fld id="{E2162002-2512-45FD-82AF-2FE8F2E91859}" type="slidenum">
              <a:rPr lang="en-US">
                <a:solidFill>
                  <a:srgbClr val="7F7F7F"/>
                </a:solidFill>
              </a:rPr>
              <a:pPr>
                <a:defRPr/>
              </a:pPr>
              <a:t>‹#›</a:t>
            </a:fld>
            <a:endParaRPr lang="en-US">
              <a:solidFill>
                <a:srgbClr val="7F7F7F"/>
              </a:solidFill>
            </a:endParaRPr>
          </a:p>
        </p:txBody>
      </p:sp>
      <p:sp>
        <p:nvSpPr>
          <p:cNvPr id="12" name="Title 11"/>
          <p:cNvSpPr>
            <a:spLocks noGrp="1"/>
          </p:cNvSpPr>
          <p:nvPr>
            <p:ph type="title"/>
          </p:nvPr>
        </p:nvSpPr>
        <p:spPr/>
        <p:txBody>
          <a:bodyPr/>
          <a:lstStyle>
            <a:lvl1pPr>
              <a:defRPr>
                <a:solidFill>
                  <a:schemeClr val="tx2"/>
                </a:solidFill>
              </a:defRPr>
            </a:lvl1pPr>
          </a:lstStyle>
          <a:p>
            <a:r>
              <a:rPr lang="en-US" dirty="0" smtClean="0"/>
              <a:t>Click to edit Master title style</a:t>
            </a:r>
            <a:endParaRPr lang="en-US" dirty="0"/>
          </a:p>
        </p:txBody>
      </p:sp>
    </p:spTree>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pPr>
              <a:defRPr/>
            </a:pPr>
            <a:r>
              <a:rPr lang="en-US">
                <a:solidFill>
                  <a:srgbClr val="7F7F7F"/>
                </a:solidFill>
              </a:rPr>
              <a:t>March 3, 2013</a:t>
            </a:r>
          </a:p>
        </p:txBody>
      </p:sp>
      <p:sp>
        <p:nvSpPr>
          <p:cNvPr id="4" name="Footer Placeholder 3"/>
          <p:cNvSpPr>
            <a:spLocks noGrp="1"/>
          </p:cNvSpPr>
          <p:nvPr>
            <p:ph type="ftr" sz="quarter" idx="11"/>
          </p:nvPr>
        </p:nvSpPr>
        <p:spPr/>
        <p:txBody>
          <a:bodyPr/>
          <a:lstStyle/>
          <a:p>
            <a:pPr>
              <a:defRPr/>
            </a:pPr>
            <a:r>
              <a:rPr lang="en-US">
                <a:solidFill>
                  <a:srgbClr val="7F7F7F"/>
                </a:solidFill>
              </a:rPr>
              <a:t>Raft Consensus Algorithm</a:t>
            </a:r>
          </a:p>
        </p:txBody>
      </p:sp>
      <p:sp>
        <p:nvSpPr>
          <p:cNvPr id="5" name="Slide Number Placeholder 4"/>
          <p:cNvSpPr>
            <a:spLocks noGrp="1"/>
          </p:cNvSpPr>
          <p:nvPr>
            <p:ph type="sldNum" sz="quarter" idx="12"/>
          </p:nvPr>
        </p:nvSpPr>
        <p:spPr/>
        <p:txBody>
          <a:bodyPr/>
          <a:lstStyle/>
          <a:p>
            <a:pPr>
              <a:defRPr/>
            </a:pPr>
            <a:r>
              <a:rPr lang="en-US">
                <a:solidFill>
                  <a:srgbClr val="7F7F7F"/>
                </a:solidFill>
              </a:rPr>
              <a:t>Slide </a:t>
            </a:r>
            <a:fld id="{E2162002-2512-45FD-82AF-2FE8F2E91859}" type="slidenum">
              <a:rPr lang="en-US">
                <a:solidFill>
                  <a:srgbClr val="7F7F7F"/>
                </a:solidFill>
              </a:rPr>
              <a:pPr>
                <a:defRPr/>
              </a:pPr>
              <a:t>‹#›</a:t>
            </a:fld>
            <a:endParaRPr lang="en-US">
              <a:solidFill>
                <a:srgbClr val="7F7F7F"/>
              </a:solidFill>
            </a:endParaRPr>
          </a:p>
        </p:txBody>
      </p:sp>
    </p:spTree>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dirty="0" smtClean="0"/>
              <a:t>Click to edit Master title style</a:t>
            </a:r>
            <a:endParaRPr lang="en-US" dirty="0"/>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r>
              <a:rPr lang="en-US" smtClean="0">
                <a:solidFill>
                  <a:srgbClr val="7F7F7F"/>
                </a:solidFill>
              </a:rPr>
              <a:t>March 3, 2013</a:t>
            </a:r>
            <a:endParaRPr lang="en-US">
              <a:solidFill>
                <a:srgbClr val="7F7F7F"/>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r>
              <a:rPr lang="en-US" smtClean="0">
                <a:solidFill>
                  <a:srgbClr val="7F7F7F"/>
                </a:solidFill>
              </a:rPr>
              <a:t>Raft Consensus Algorithm</a:t>
            </a:r>
            <a:endParaRPr lang="en-US">
              <a:solidFill>
                <a:srgbClr val="7F7F7F"/>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r>
              <a:rPr lang="en-US">
                <a:solidFill>
                  <a:srgbClr val="7F7F7F"/>
                </a:solidFill>
              </a:rPr>
              <a:t>Slide </a:t>
            </a:r>
            <a:fld id="{ECBA6D86-DBBA-4E58-B0C7-18EC35491596}" type="slidenum">
              <a:rPr lang="en-US">
                <a:solidFill>
                  <a:srgbClr val="7F7F7F"/>
                </a:solidFill>
              </a:rPr>
              <a:pPr>
                <a:defRPr/>
              </a:pPr>
              <a:t>‹#›</a:t>
            </a:fld>
            <a:endParaRPr lang="en-US">
              <a:solidFill>
                <a:srgbClr val="7F7F7F"/>
              </a:solidFill>
            </a:endParaRPr>
          </a:p>
        </p:txBody>
      </p:sp>
    </p:spTree>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219201"/>
            <a:ext cx="5384800" cy="4906963"/>
          </a:xfrm>
        </p:spPr>
        <p:txBody>
          <a:bodyPr/>
          <a:lstStyle>
            <a:lvl1pPr>
              <a:buClr>
                <a:schemeClr val="tx2"/>
              </a:buClr>
              <a:defRPr sz="2200"/>
            </a:lvl1pPr>
            <a:lvl2pPr>
              <a:buClr>
                <a:schemeClr val="tx2"/>
              </a:buClr>
              <a:defRPr sz="2000"/>
            </a:lvl2pPr>
            <a:lvl3pPr>
              <a:buClr>
                <a:schemeClr val="tx2"/>
              </a:buClr>
              <a:defRPr sz="1800"/>
            </a:lvl3pPr>
            <a:lvl4pPr>
              <a:buClr>
                <a:schemeClr val="tx2"/>
              </a:buClr>
              <a:defRPr sz="1600"/>
            </a:lvl4pPr>
            <a:lvl5pPr>
              <a:buClr>
                <a:schemeClr val="tx2"/>
              </a:buClr>
              <a:defRPr sz="16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6197600" y="1219201"/>
            <a:ext cx="5384800" cy="4906963"/>
          </a:xfrm>
        </p:spPr>
        <p:txBody>
          <a:bodyPr/>
          <a:lstStyle>
            <a:lvl1pPr>
              <a:buClr>
                <a:schemeClr val="tx2"/>
              </a:buClr>
              <a:defRPr sz="2200"/>
            </a:lvl1pPr>
            <a:lvl2pPr>
              <a:buClr>
                <a:schemeClr val="tx2"/>
              </a:buClr>
              <a:defRPr sz="2000"/>
            </a:lvl2pPr>
            <a:lvl3pPr>
              <a:buClr>
                <a:schemeClr val="tx2"/>
              </a:buClr>
              <a:defRPr sz="1800"/>
            </a:lvl3pPr>
            <a:lvl4pPr>
              <a:buClr>
                <a:schemeClr val="tx2"/>
              </a:buClr>
              <a:defRPr sz="1600"/>
            </a:lvl4pPr>
            <a:lvl5pPr>
              <a:buClr>
                <a:schemeClr val="tx2"/>
              </a:buClr>
              <a:defRPr sz="16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Rectangle 4"/>
          <p:cNvSpPr>
            <a:spLocks noGrp="1" noChangeArrowheads="1"/>
          </p:cNvSpPr>
          <p:nvPr>
            <p:ph type="dt" sz="half" idx="10"/>
          </p:nvPr>
        </p:nvSpPr>
        <p:spPr>
          <a:ln/>
        </p:spPr>
        <p:txBody>
          <a:bodyPr/>
          <a:lstStyle>
            <a:lvl1pPr>
              <a:defRPr/>
            </a:lvl1pPr>
          </a:lstStyle>
          <a:p>
            <a:pPr>
              <a:defRPr/>
            </a:pPr>
            <a:r>
              <a:rPr lang="en-US" smtClean="0">
                <a:solidFill>
                  <a:srgbClr val="7F7F7F"/>
                </a:solidFill>
              </a:rPr>
              <a:t>March 3, 2013</a:t>
            </a:r>
            <a:endParaRPr lang="en-US">
              <a:solidFill>
                <a:srgbClr val="7F7F7F"/>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r>
              <a:rPr lang="en-US" smtClean="0">
                <a:solidFill>
                  <a:srgbClr val="7F7F7F"/>
                </a:solidFill>
              </a:rPr>
              <a:t>Raft Consensus Algorithm</a:t>
            </a:r>
            <a:endParaRPr lang="en-US">
              <a:solidFill>
                <a:srgbClr val="7F7F7F"/>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r>
              <a:rPr lang="en-US">
                <a:solidFill>
                  <a:srgbClr val="7F7F7F"/>
                </a:solidFill>
              </a:rPr>
              <a:t>Slide </a:t>
            </a:r>
            <a:fld id="{1659D765-7126-4B95-ADF3-403BFECAA360}" type="slidenum">
              <a:rPr lang="en-US">
                <a:solidFill>
                  <a:srgbClr val="7F7F7F"/>
                </a:solidFill>
              </a:rPr>
              <a:pPr>
                <a:defRPr/>
              </a:pPr>
              <a:t>‹#›</a:t>
            </a:fld>
            <a:endParaRPr lang="en-US">
              <a:solidFill>
                <a:srgbClr val="7F7F7F"/>
              </a:solidFill>
            </a:endParaRPr>
          </a:p>
        </p:txBody>
      </p:sp>
      <p:cxnSp>
        <p:nvCxnSpPr>
          <p:cNvPr id="9" name="Straight Connector 8"/>
          <p:cNvCxnSpPr/>
          <p:nvPr userDrawn="1"/>
        </p:nvCxnSpPr>
        <p:spPr>
          <a:xfrm>
            <a:off x="609600" y="914400"/>
            <a:ext cx="10972800" cy="0"/>
          </a:xfrm>
          <a:prstGeom prst="line">
            <a:avLst/>
          </a:prstGeom>
          <a:ln w="50800" cap="flat">
            <a:solidFill>
              <a:schemeClr val="tx2"/>
            </a:solidFill>
          </a:ln>
          <a:effectLst/>
        </p:spPr>
        <p:style>
          <a:lnRef idx="2">
            <a:schemeClr val="dk1"/>
          </a:lnRef>
          <a:fillRef idx="0">
            <a:schemeClr val="dk1"/>
          </a:fillRef>
          <a:effectRef idx="1">
            <a:schemeClr val="dk1"/>
          </a:effectRef>
          <a:fontRef idx="minor">
            <a:schemeClr val="tx1"/>
          </a:fontRef>
        </p:style>
      </p:cxnSp>
    </p:spTree>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r>
              <a:rPr lang="en-US" smtClean="0">
                <a:solidFill>
                  <a:srgbClr val="7F7F7F"/>
                </a:solidFill>
              </a:rPr>
              <a:t>March 3, 2013</a:t>
            </a:r>
            <a:endParaRPr lang="en-US">
              <a:solidFill>
                <a:srgbClr val="7F7F7F"/>
              </a:solidFill>
            </a:endParaRPr>
          </a:p>
        </p:txBody>
      </p:sp>
      <p:sp>
        <p:nvSpPr>
          <p:cNvPr id="8" name="Rectangle 5"/>
          <p:cNvSpPr>
            <a:spLocks noGrp="1" noChangeArrowheads="1"/>
          </p:cNvSpPr>
          <p:nvPr>
            <p:ph type="ftr" sz="quarter" idx="11"/>
          </p:nvPr>
        </p:nvSpPr>
        <p:spPr>
          <a:ln/>
        </p:spPr>
        <p:txBody>
          <a:bodyPr/>
          <a:lstStyle>
            <a:lvl1pPr>
              <a:defRPr/>
            </a:lvl1pPr>
          </a:lstStyle>
          <a:p>
            <a:pPr>
              <a:defRPr/>
            </a:pPr>
            <a:r>
              <a:rPr lang="en-US" smtClean="0">
                <a:solidFill>
                  <a:srgbClr val="7F7F7F"/>
                </a:solidFill>
              </a:rPr>
              <a:t>Raft Consensus Algorithm</a:t>
            </a:r>
            <a:endParaRPr lang="en-US">
              <a:solidFill>
                <a:srgbClr val="7F7F7F"/>
              </a:solidFill>
            </a:endParaRPr>
          </a:p>
        </p:txBody>
      </p:sp>
      <p:sp>
        <p:nvSpPr>
          <p:cNvPr id="9" name="Rectangle 6"/>
          <p:cNvSpPr>
            <a:spLocks noGrp="1" noChangeArrowheads="1"/>
          </p:cNvSpPr>
          <p:nvPr>
            <p:ph type="sldNum" sz="quarter" idx="12"/>
          </p:nvPr>
        </p:nvSpPr>
        <p:spPr>
          <a:ln/>
        </p:spPr>
        <p:txBody>
          <a:bodyPr/>
          <a:lstStyle>
            <a:lvl1pPr>
              <a:defRPr/>
            </a:lvl1pPr>
          </a:lstStyle>
          <a:p>
            <a:pPr>
              <a:defRPr/>
            </a:pPr>
            <a:r>
              <a:rPr lang="en-US">
                <a:solidFill>
                  <a:srgbClr val="7F7F7F"/>
                </a:solidFill>
              </a:rPr>
              <a:t>Slide </a:t>
            </a:r>
            <a:fld id="{9F191DFC-BCA0-443D-B994-97C841DC0450}" type="slidenum">
              <a:rPr lang="en-US">
                <a:solidFill>
                  <a:srgbClr val="7F7F7F"/>
                </a:solidFill>
              </a:rPr>
              <a:pPr>
                <a:defRPr/>
              </a:pPr>
              <a:t>‹#›</a:t>
            </a:fld>
            <a:endParaRPr lang="en-US">
              <a:solidFill>
                <a:srgbClr val="7F7F7F"/>
              </a:solidFill>
            </a:endParaRPr>
          </a:p>
        </p:txBody>
      </p:sp>
    </p:spTree>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r>
              <a:rPr lang="en-US" smtClean="0">
                <a:solidFill>
                  <a:srgbClr val="7F7F7F"/>
                </a:solidFill>
              </a:rPr>
              <a:t>March 3, 2013</a:t>
            </a:r>
            <a:endParaRPr lang="en-US">
              <a:solidFill>
                <a:srgbClr val="7F7F7F"/>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r>
              <a:rPr lang="en-US" smtClean="0">
                <a:solidFill>
                  <a:srgbClr val="7F7F7F"/>
                </a:solidFill>
              </a:rPr>
              <a:t>Raft Consensus Algorithm</a:t>
            </a:r>
            <a:endParaRPr lang="en-US">
              <a:solidFill>
                <a:srgbClr val="7F7F7F"/>
              </a:solidFill>
            </a:endParaRPr>
          </a:p>
        </p:txBody>
      </p:sp>
      <p:sp>
        <p:nvSpPr>
          <p:cNvPr id="5" name="Rectangle 6"/>
          <p:cNvSpPr>
            <a:spLocks noGrp="1" noChangeArrowheads="1"/>
          </p:cNvSpPr>
          <p:nvPr>
            <p:ph type="sldNum" sz="quarter" idx="12"/>
          </p:nvPr>
        </p:nvSpPr>
        <p:spPr>
          <a:ln/>
        </p:spPr>
        <p:txBody>
          <a:bodyPr/>
          <a:lstStyle>
            <a:lvl1pPr>
              <a:defRPr/>
            </a:lvl1pPr>
          </a:lstStyle>
          <a:p>
            <a:pPr>
              <a:defRPr/>
            </a:pPr>
            <a:r>
              <a:rPr lang="en-US">
                <a:solidFill>
                  <a:srgbClr val="7F7F7F"/>
                </a:solidFill>
              </a:rPr>
              <a:t>Slide </a:t>
            </a:r>
            <a:fld id="{FB45DFE7-D7AD-4ECD-A9C8-CA1FF5BAF737}" type="slidenum">
              <a:rPr lang="en-US">
                <a:solidFill>
                  <a:srgbClr val="7F7F7F"/>
                </a:solidFill>
              </a:rPr>
              <a:pPr>
                <a:defRPr/>
              </a:pPr>
              <a:t>‹#›</a:t>
            </a:fld>
            <a:endParaRPr lang="en-US">
              <a:solidFill>
                <a:srgbClr val="7F7F7F"/>
              </a:solidFill>
            </a:endParaRPr>
          </a:p>
        </p:txBody>
      </p:sp>
    </p:spTree>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r>
              <a:rPr lang="en-US" smtClean="0">
                <a:solidFill>
                  <a:srgbClr val="7F7F7F"/>
                </a:solidFill>
              </a:rPr>
              <a:t>March 3, 2013</a:t>
            </a:r>
            <a:endParaRPr lang="en-US">
              <a:solidFill>
                <a:srgbClr val="7F7F7F"/>
              </a:solidFill>
            </a:endParaRPr>
          </a:p>
        </p:txBody>
      </p:sp>
      <p:sp>
        <p:nvSpPr>
          <p:cNvPr id="3" name="Rectangle 5"/>
          <p:cNvSpPr>
            <a:spLocks noGrp="1" noChangeArrowheads="1"/>
          </p:cNvSpPr>
          <p:nvPr>
            <p:ph type="ftr" sz="quarter" idx="11"/>
          </p:nvPr>
        </p:nvSpPr>
        <p:spPr>
          <a:ln/>
        </p:spPr>
        <p:txBody>
          <a:bodyPr/>
          <a:lstStyle>
            <a:lvl1pPr>
              <a:defRPr/>
            </a:lvl1pPr>
          </a:lstStyle>
          <a:p>
            <a:pPr>
              <a:defRPr/>
            </a:pPr>
            <a:r>
              <a:rPr lang="en-US" smtClean="0">
                <a:solidFill>
                  <a:srgbClr val="7F7F7F"/>
                </a:solidFill>
              </a:rPr>
              <a:t>Raft Consensus Algorithm</a:t>
            </a:r>
            <a:endParaRPr lang="en-US">
              <a:solidFill>
                <a:srgbClr val="7F7F7F"/>
              </a:solidFill>
            </a:endParaRPr>
          </a:p>
        </p:txBody>
      </p:sp>
      <p:sp>
        <p:nvSpPr>
          <p:cNvPr id="4" name="Rectangle 6"/>
          <p:cNvSpPr>
            <a:spLocks noGrp="1" noChangeArrowheads="1"/>
          </p:cNvSpPr>
          <p:nvPr>
            <p:ph type="sldNum" sz="quarter" idx="12"/>
          </p:nvPr>
        </p:nvSpPr>
        <p:spPr>
          <a:ln/>
        </p:spPr>
        <p:txBody>
          <a:bodyPr/>
          <a:lstStyle>
            <a:lvl1pPr>
              <a:defRPr/>
            </a:lvl1pPr>
          </a:lstStyle>
          <a:p>
            <a:pPr>
              <a:defRPr/>
            </a:pPr>
            <a:r>
              <a:rPr lang="en-US">
                <a:solidFill>
                  <a:srgbClr val="7F7F7F"/>
                </a:solidFill>
              </a:rPr>
              <a:t>Slide </a:t>
            </a:r>
            <a:fld id="{E4FA54A8-AC05-4E51-97BF-0AE6FFDEEBEA}" type="slidenum">
              <a:rPr lang="en-US">
                <a:solidFill>
                  <a:srgbClr val="7F7F7F"/>
                </a:solidFill>
              </a:rPr>
              <a:pPr>
                <a:defRPr/>
              </a:pPr>
              <a:t>‹#›</a:t>
            </a:fld>
            <a:endParaRPr lang="en-US">
              <a:solidFill>
                <a:srgbClr val="7F7F7F"/>
              </a:solidFill>
            </a:endParaRPr>
          </a:p>
        </p:txBody>
      </p:sp>
    </p:spTree>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8A63ACE-6FC9-CE4E-8762-DED14C629FA1}" type="datetimeFigureOut">
              <a:rPr lang="en-US" smtClean="0"/>
              <a:t>10/15/18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1E7D63B-6F8F-8B4B-98D1-9F15758F4FB2}" type="slidenum">
              <a:rPr lang="en-US" smtClean="0"/>
              <a:t>‹#›</a:t>
            </a:fld>
            <a:endParaRPr lang="en-US"/>
          </a:p>
        </p:txBody>
      </p:sp>
    </p:spTree>
    <p:extLst>
      <p:ext uri="{BB962C8B-B14F-4D97-AF65-F5344CB8AC3E}">
        <p14:creationId xmlns:p14="http://schemas.microsoft.com/office/powerpoint/2010/main" val="122260478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r>
              <a:rPr lang="en-US" smtClean="0">
                <a:solidFill>
                  <a:srgbClr val="7F7F7F"/>
                </a:solidFill>
              </a:rPr>
              <a:t>March 3, 2013</a:t>
            </a:r>
            <a:endParaRPr lang="en-US">
              <a:solidFill>
                <a:srgbClr val="7F7F7F"/>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r>
              <a:rPr lang="en-US" smtClean="0">
                <a:solidFill>
                  <a:srgbClr val="7F7F7F"/>
                </a:solidFill>
              </a:rPr>
              <a:t>Raft Consensus Algorithm</a:t>
            </a:r>
            <a:endParaRPr lang="en-US">
              <a:solidFill>
                <a:srgbClr val="7F7F7F"/>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r>
              <a:rPr lang="en-US">
                <a:solidFill>
                  <a:srgbClr val="7F7F7F"/>
                </a:solidFill>
              </a:rPr>
              <a:t>Slide </a:t>
            </a:r>
            <a:fld id="{8E048402-9490-480C-B493-607B1E845ABA}" type="slidenum">
              <a:rPr lang="en-US">
                <a:solidFill>
                  <a:srgbClr val="7F7F7F"/>
                </a:solidFill>
              </a:rPr>
              <a:pPr>
                <a:defRPr/>
              </a:pPr>
              <a:t>‹#›</a:t>
            </a:fld>
            <a:endParaRPr lang="en-US">
              <a:solidFill>
                <a:srgbClr val="7F7F7F"/>
              </a:solidFill>
            </a:endParaRPr>
          </a:p>
        </p:txBody>
      </p:sp>
    </p:spTree>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r>
              <a:rPr lang="en-US" smtClean="0">
                <a:solidFill>
                  <a:srgbClr val="7F7F7F"/>
                </a:solidFill>
              </a:rPr>
              <a:t>March 3, 2013</a:t>
            </a:r>
            <a:endParaRPr lang="en-US">
              <a:solidFill>
                <a:srgbClr val="7F7F7F"/>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r>
              <a:rPr lang="en-US" smtClean="0">
                <a:solidFill>
                  <a:srgbClr val="7F7F7F"/>
                </a:solidFill>
              </a:rPr>
              <a:t>Raft Consensus Algorithm</a:t>
            </a:r>
            <a:endParaRPr lang="en-US">
              <a:solidFill>
                <a:srgbClr val="7F7F7F"/>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r>
              <a:rPr lang="en-US">
                <a:solidFill>
                  <a:srgbClr val="7F7F7F"/>
                </a:solidFill>
              </a:rPr>
              <a:t>Slide </a:t>
            </a:r>
            <a:fld id="{EBF7A2FB-5E63-4F6B-AD89-DAD0D43D40D8}" type="slidenum">
              <a:rPr lang="en-US">
                <a:solidFill>
                  <a:srgbClr val="7F7F7F"/>
                </a:solidFill>
              </a:rPr>
              <a:pPr>
                <a:defRPr/>
              </a:pPr>
              <a:t>‹#›</a:t>
            </a:fld>
            <a:endParaRPr lang="en-US">
              <a:solidFill>
                <a:srgbClr val="7F7F7F"/>
              </a:solidFill>
            </a:endParaRPr>
          </a:p>
        </p:txBody>
      </p:sp>
    </p:spTree>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r>
              <a:rPr lang="en-US" smtClean="0">
                <a:solidFill>
                  <a:srgbClr val="7F7F7F"/>
                </a:solidFill>
              </a:rPr>
              <a:t>March 3, 2013</a:t>
            </a:r>
            <a:endParaRPr lang="en-US">
              <a:solidFill>
                <a:srgbClr val="7F7F7F"/>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r>
              <a:rPr lang="en-US" smtClean="0">
                <a:solidFill>
                  <a:srgbClr val="7F7F7F"/>
                </a:solidFill>
              </a:rPr>
              <a:t>Raft Consensus Algorithm</a:t>
            </a:r>
            <a:endParaRPr lang="en-US">
              <a:solidFill>
                <a:srgbClr val="7F7F7F"/>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r>
              <a:rPr lang="en-US">
                <a:solidFill>
                  <a:srgbClr val="7F7F7F"/>
                </a:solidFill>
              </a:rPr>
              <a:t>Slide </a:t>
            </a:r>
            <a:fld id="{3D21A300-A8DA-4985-B9D1-8777291959AF}" type="slidenum">
              <a:rPr lang="en-US">
                <a:solidFill>
                  <a:srgbClr val="7F7F7F"/>
                </a:solidFill>
              </a:rPr>
              <a:pPr>
                <a:defRPr/>
              </a:pPr>
              <a:t>‹#›</a:t>
            </a:fld>
            <a:endParaRPr lang="en-US">
              <a:solidFill>
                <a:srgbClr val="7F7F7F"/>
              </a:solidFill>
            </a:endParaRPr>
          </a:p>
        </p:txBody>
      </p:sp>
    </p:spTree>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304801"/>
            <a:ext cx="2743200" cy="5821363"/>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304801"/>
            <a:ext cx="8026400" cy="582136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r>
              <a:rPr lang="en-US" smtClean="0">
                <a:solidFill>
                  <a:srgbClr val="7F7F7F"/>
                </a:solidFill>
              </a:rPr>
              <a:t>March 3, 2013</a:t>
            </a:r>
            <a:endParaRPr lang="en-US">
              <a:solidFill>
                <a:srgbClr val="7F7F7F"/>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r>
              <a:rPr lang="en-US" smtClean="0">
                <a:solidFill>
                  <a:srgbClr val="7F7F7F"/>
                </a:solidFill>
              </a:rPr>
              <a:t>Raft Consensus Algorithm</a:t>
            </a:r>
            <a:endParaRPr lang="en-US">
              <a:solidFill>
                <a:srgbClr val="7F7F7F"/>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r>
              <a:rPr lang="en-US">
                <a:solidFill>
                  <a:srgbClr val="7F7F7F"/>
                </a:solidFill>
              </a:rPr>
              <a:t>Slide </a:t>
            </a:r>
            <a:fld id="{569EA510-711E-4808-BDFF-EEB70A6ECC87}" type="slidenum">
              <a:rPr lang="en-US">
                <a:solidFill>
                  <a:srgbClr val="7F7F7F"/>
                </a:solidFill>
              </a:rPr>
              <a:pPr>
                <a:defRPr/>
              </a:pPr>
              <a:t>‹#›</a:t>
            </a:fld>
            <a:endParaRPr lang="en-US">
              <a:solidFill>
                <a:srgbClr val="7F7F7F"/>
              </a:solidFill>
            </a:endParaRPr>
          </a:p>
        </p:txBody>
      </p:sp>
    </p:spTree>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8A63ACE-6FC9-CE4E-8762-DED14C629FA1}" type="datetimeFigureOut">
              <a:rPr lang="en-US" smtClean="0"/>
              <a:t>10/15/18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1E7D63B-6F8F-8B4B-98D1-9F15758F4FB2}" type="slidenum">
              <a:rPr lang="en-US" smtClean="0"/>
              <a:t>‹#›</a:t>
            </a:fld>
            <a:endParaRPr lang="en-US"/>
          </a:p>
        </p:txBody>
      </p:sp>
    </p:spTree>
    <p:extLst>
      <p:ext uri="{BB962C8B-B14F-4D97-AF65-F5344CB8AC3E}">
        <p14:creationId xmlns:p14="http://schemas.microsoft.com/office/powerpoint/2010/main" val="11950197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08A63ACE-6FC9-CE4E-8762-DED14C629FA1}" type="datetimeFigureOut">
              <a:rPr lang="en-US" smtClean="0"/>
              <a:t>10/15/18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1E7D63B-6F8F-8B4B-98D1-9F15758F4FB2}" type="slidenum">
              <a:rPr lang="en-US" smtClean="0"/>
              <a:t>‹#›</a:t>
            </a:fld>
            <a:endParaRPr lang="en-US"/>
          </a:p>
        </p:txBody>
      </p:sp>
    </p:spTree>
    <p:extLst>
      <p:ext uri="{BB962C8B-B14F-4D97-AF65-F5344CB8AC3E}">
        <p14:creationId xmlns:p14="http://schemas.microsoft.com/office/powerpoint/2010/main" val="14302244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08A63ACE-6FC9-CE4E-8762-DED14C629FA1}" type="datetimeFigureOut">
              <a:rPr lang="en-US" smtClean="0"/>
              <a:t>10/15/18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1E7D63B-6F8F-8B4B-98D1-9F15758F4FB2}" type="slidenum">
              <a:rPr lang="en-US" smtClean="0"/>
              <a:t>‹#›</a:t>
            </a:fld>
            <a:endParaRPr lang="en-US"/>
          </a:p>
        </p:txBody>
      </p:sp>
    </p:spTree>
    <p:extLst>
      <p:ext uri="{BB962C8B-B14F-4D97-AF65-F5344CB8AC3E}">
        <p14:creationId xmlns:p14="http://schemas.microsoft.com/office/powerpoint/2010/main" val="9979207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08A63ACE-6FC9-CE4E-8762-DED14C629FA1}" type="datetimeFigureOut">
              <a:rPr lang="en-US" smtClean="0"/>
              <a:t>10/15/18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1E7D63B-6F8F-8B4B-98D1-9F15758F4FB2}" type="slidenum">
              <a:rPr lang="en-US" smtClean="0"/>
              <a:t>‹#›</a:t>
            </a:fld>
            <a:endParaRPr lang="en-US"/>
          </a:p>
        </p:txBody>
      </p:sp>
    </p:spTree>
    <p:extLst>
      <p:ext uri="{BB962C8B-B14F-4D97-AF65-F5344CB8AC3E}">
        <p14:creationId xmlns:p14="http://schemas.microsoft.com/office/powerpoint/2010/main" val="2059218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8A63ACE-6FC9-CE4E-8762-DED14C629FA1}" type="datetimeFigureOut">
              <a:rPr lang="en-US" smtClean="0"/>
              <a:t>10/15/18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1E7D63B-6F8F-8B4B-98D1-9F15758F4FB2}" type="slidenum">
              <a:rPr lang="en-US" smtClean="0"/>
              <a:t>‹#›</a:t>
            </a:fld>
            <a:endParaRPr lang="en-US"/>
          </a:p>
        </p:txBody>
      </p:sp>
    </p:spTree>
    <p:extLst>
      <p:ext uri="{BB962C8B-B14F-4D97-AF65-F5344CB8AC3E}">
        <p14:creationId xmlns:p14="http://schemas.microsoft.com/office/powerpoint/2010/main" val="13320414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8A63ACE-6FC9-CE4E-8762-DED14C629FA1}" type="datetimeFigureOut">
              <a:rPr lang="en-US" smtClean="0"/>
              <a:t>10/15/18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1E7D63B-6F8F-8B4B-98D1-9F15758F4FB2}" type="slidenum">
              <a:rPr lang="en-US" smtClean="0"/>
              <a:t>‹#›</a:t>
            </a:fld>
            <a:endParaRPr lang="en-US"/>
          </a:p>
        </p:txBody>
      </p:sp>
    </p:spTree>
    <p:extLst>
      <p:ext uri="{BB962C8B-B14F-4D97-AF65-F5344CB8AC3E}">
        <p14:creationId xmlns:p14="http://schemas.microsoft.com/office/powerpoint/2010/main" val="1043528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8A63ACE-6FC9-CE4E-8762-DED14C629FA1}" type="datetimeFigureOut">
              <a:rPr lang="en-US" smtClean="0"/>
              <a:t>10/15/18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1E7D63B-6F8F-8B4B-98D1-9F15758F4FB2}" type="slidenum">
              <a:rPr lang="en-US" smtClean="0"/>
              <a:t>‹#›</a:t>
            </a:fld>
            <a:endParaRPr lang="en-US"/>
          </a:p>
        </p:txBody>
      </p:sp>
    </p:spTree>
    <p:extLst>
      <p:ext uri="{BB962C8B-B14F-4D97-AF65-F5344CB8AC3E}">
        <p14:creationId xmlns:p14="http://schemas.microsoft.com/office/powerpoint/2010/main" val="1512130980"/>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theme" Target="../theme/theme2.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style>
          <a:lnRef idx="2">
            <a:schemeClr val="accent1">
              <a:shade val="50000"/>
            </a:schemeClr>
          </a:lnRef>
          <a:fillRef idx="1">
            <a:schemeClr val="accent1"/>
          </a:fillRef>
          <a:effectRef idx="0">
            <a:schemeClr val="accent1"/>
          </a:effectRef>
          <a:fontRef idx="none"/>
        </p:style>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838200" y="1700365"/>
            <a:ext cx="10515600" cy="4351338"/>
          </a:xfrm>
          <a:prstGeom prst="rect">
            <a:avLst/>
          </a:prstGeom>
        </p:spPr>
        <p:style>
          <a:lnRef idx="2">
            <a:schemeClr val="dk1"/>
          </a:lnRef>
          <a:fillRef idx="1">
            <a:schemeClr val="lt1"/>
          </a:fillRef>
          <a:effectRef idx="0">
            <a:schemeClr val="dk1"/>
          </a:effectRef>
          <a:fontRef idx="none"/>
        </p:style>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8A63ACE-6FC9-CE4E-8762-DED14C629FA1}" type="datetimeFigureOut">
              <a:rPr lang="en-US" smtClean="0"/>
              <a:t>10/15/18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1E7D63B-6F8F-8B4B-98D1-9F15758F4FB2}" type="slidenum">
              <a:rPr lang="en-US" smtClean="0"/>
              <a:t>‹#›</a:t>
            </a:fld>
            <a:endParaRPr lang="en-US"/>
          </a:p>
        </p:txBody>
      </p:sp>
    </p:spTree>
    <p:extLst>
      <p:ext uri="{BB962C8B-B14F-4D97-AF65-F5344CB8AC3E}">
        <p14:creationId xmlns:p14="http://schemas.microsoft.com/office/powerpoint/2010/main" val="109086330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09600" y="304800"/>
            <a:ext cx="109728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609600" y="1219201"/>
            <a:ext cx="10972800" cy="4906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028" name="Rectangle 4"/>
          <p:cNvSpPr>
            <a:spLocks noGrp="1" noChangeArrowheads="1"/>
          </p:cNvSpPr>
          <p:nvPr>
            <p:ph type="dt" sz="half" idx="2"/>
          </p:nvPr>
        </p:nvSpPr>
        <p:spPr bwMode="auto">
          <a:xfrm>
            <a:off x="609600" y="6324601"/>
            <a:ext cx="28448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000" smtClean="0">
                <a:solidFill>
                  <a:schemeClr val="bg2"/>
                </a:solidFill>
              </a:defRPr>
            </a:lvl1pPr>
          </a:lstStyle>
          <a:p>
            <a:pPr fontAlgn="base">
              <a:spcBef>
                <a:spcPct val="0"/>
              </a:spcBef>
              <a:spcAft>
                <a:spcPct val="0"/>
              </a:spcAft>
              <a:defRPr/>
            </a:pPr>
            <a:r>
              <a:rPr lang="en-US">
                <a:solidFill>
                  <a:srgbClr val="7F7F7F"/>
                </a:solidFill>
              </a:rPr>
              <a:t>March 3, 2013</a:t>
            </a:r>
          </a:p>
        </p:txBody>
      </p:sp>
      <p:sp>
        <p:nvSpPr>
          <p:cNvPr id="1029" name="Rectangle 5"/>
          <p:cNvSpPr>
            <a:spLocks noGrp="1" noChangeArrowheads="1"/>
          </p:cNvSpPr>
          <p:nvPr>
            <p:ph type="ftr" sz="quarter" idx="3"/>
          </p:nvPr>
        </p:nvSpPr>
        <p:spPr bwMode="auto">
          <a:xfrm>
            <a:off x="3860800" y="6324601"/>
            <a:ext cx="45720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000" smtClean="0">
                <a:solidFill>
                  <a:schemeClr val="bg2"/>
                </a:solidFill>
              </a:defRPr>
            </a:lvl1pPr>
          </a:lstStyle>
          <a:p>
            <a:pPr algn="ctr" fontAlgn="base">
              <a:spcBef>
                <a:spcPct val="0"/>
              </a:spcBef>
              <a:spcAft>
                <a:spcPct val="0"/>
              </a:spcAft>
              <a:defRPr/>
            </a:pPr>
            <a:r>
              <a:rPr lang="en-US">
                <a:solidFill>
                  <a:srgbClr val="7F7F7F"/>
                </a:solidFill>
              </a:rPr>
              <a:t>Raft Consensus Algorithm</a:t>
            </a:r>
          </a:p>
        </p:txBody>
      </p:sp>
      <p:sp>
        <p:nvSpPr>
          <p:cNvPr id="1030" name="Rectangle 6"/>
          <p:cNvSpPr>
            <a:spLocks noGrp="1" noChangeArrowheads="1"/>
          </p:cNvSpPr>
          <p:nvPr>
            <p:ph type="sldNum" sz="quarter" idx="4"/>
          </p:nvPr>
        </p:nvSpPr>
        <p:spPr bwMode="auto">
          <a:xfrm>
            <a:off x="8737600" y="6324601"/>
            <a:ext cx="28448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smtClean="0">
                <a:solidFill>
                  <a:schemeClr val="bg2"/>
                </a:solidFill>
              </a:defRPr>
            </a:lvl1pPr>
          </a:lstStyle>
          <a:p>
            <a:pPr fontAlgn="base">
              <a:spcBef>
                <a:spcPct val="0"/>
              </a:spcBef>
              <a:spcAft>
                <a:spcPct val="0"/>
              </a:spcAft>
              <a:defRPr/>
            </a:pPr>
            <a:r>
              <a:rPr lang="en-US">
                <a:solidFill>
                  <a:srgbClr val="7F7F7F"/>
                </a:solidFill>
              </a:rPr>
              <a:t>Slide </a:t>
            </a:r>
            <a:fld id="{E2162002-2512-45FD-82AF-2FE8F2E91859}" type="slidenum">
              <a:rPr lang="en-US">
                <a:solidFill>
                  <a:srgbClr val="7F7F7F"/>
                </a:solidFill>
              </a:rPr>
              <a:pPr fontAlgn="base">
                <a:spcBef>
                  <a:spcPct val="0"/>
                </a:spcBef>
                <a:spcAft>
                  <a:spcPct val="0"/>
                </a:spcAft>
                <a:defRPr/>
              </a:pPr>
              <a:t>‹#›</a:t>
            </a:fld>
            <a:endParaRPr lang="en-US">
              <a:solidFill>
                <a:srgbClr val="7F7F7F"/>
              </a:solidFill>
            </a:endParaRPr>
          </a:p>
        </p:txBody>
      </p:sp>
    </p:spTree>
    <p:extLst>
      <p:ext uri="{BB962C8B-B14F-4D97-AF65-F5344CB8AC3E}">
        <p14:creationId xmlns:p14="http://schemas.microsoft.com/office/powerpoint/2010/main" val="7504619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hf hdr="0"/>
  <p:txStyles>
    <p:titleStyle>
      <a:lvl1pPr algn="ctr" rtl="0" eaLnBrk="0" fontAlgn="base" hangingPunct="0">
        <a:spcBef>
          <a:spcPct val="0"/>
        </a:spcBef>
        <a:spcAft>
          <a:spcPct val="0"/>
        </a:spcAft>
        <a:defRPr sz="3200" b="1">
          <a:solidFill>
            <a:srgbClr val="0050A0"/>
          </a:solidFill>
          <a:latin typeface="+mj-lt"/>
          <a:ea typeface="+mj-ea"/>
          <a:cs typeface="+mj-cs"/>
        </a:defRPr>
      </a:lvl1pPr>
      <a:lvl2pPr algn="ctr" rtl="0" eaLnBrk="0" fontAlgn="base" hangingPunct="0">
        <a:spcBef>
          <a:spcPct val="0"/>
        </a:spcBef>
        <a:spcAft>
          <a:spcPct val="0"/>
        </a:spcAft>
        <a:defRPr sz="3200" b="1">
          <a:solidFill>
            <a:srgbClr val="0050A0"/>
          </a:solidFill>
          <a:latin typeface="Verdana" pitchFamily="34" charset="0"/>
        </a:defRPr>
      </a:lvl2pPr>
      <a:lvl3pPr algn="ctr" rtl="0" eaLnBrk="0" fontAlgn="base" hangingPunct="0">
        <a:spcBef>
          <a:spcPct val="0"/>
        </a:spcBef>
        <a:spcAft>
          <a:spcPct val="0"/>
        </a:spcAft>
        <a:defRPr sz="3200" b="1">
          <a:solidFill>
            <a:srgbClr val="0050A0"/>
          </a:solidFill>
          <a:latin typeface="Verdana" pitchFamily="34" charset="0"/>
        </a:defRPr>
      </a:lvl3pPr>
      <a:lvl4pPr algn="ctr" rtl="0" eaLnBrk="0" fontAlgn="base" hangingPunct="0">
        <a:spcBef>
          <a:spcPct val="0"/>
        </a:spcBef>
        <a:spcAft>
          <a:spcPct val="0"/>
        </a:spcAft>
        <a:defRPr sz="3200" b="1">
          <a:solidFill>
            <a:srgbClr val="0050A0"/>
          </a:solidFill>
          <a:latin typeface="Verdana" pitchFamily="34" charset="0"/>
        </a:defRPr>
      </a:lvl4pPr>
      <a:lvl5pPr algn="ctr" rtl="0" eaLnBrk="0" fontAlgn="base" hangingPunct="0">
        <a:spcBef>
          <a:spcPct val="0"/>
        </a:spcBef>
        <a:spcAft>
          <a:spcPct val="0"/>
        </a:spcAft>
        <a:defRPr sz="3200" b="1">
          <a:solidFill>
            <a:srgbClr val="0050A0"/>
          </a:solidFill>
          <a:latin typeface="Verdana" pitchFamily="34" charset="0"/>
        </a:defRPr>
      </a:lvl5pPr>
      <a:lvl6pPr marL="457200" algn="ctr" rtl="0" fontAlgn="base">
        <a:spcBef>
          <a:spcPct val="0"/>
        </a:spcBef>
        <a:spcAft>
          <a:spcPct val="0"/>
        </a:spcAft>
        <a:defRPr sz="3200" b="1">
          <a:solidFill>
            <a:srgbClr val="0050A0"/>
          </a:solidFill>
          <a:latin typeface="Verdana" pitchFamily="34" charset="0"/>
        </a:defRPr>
      </a:lvl6pPr>
      <a:lvl7pPr marL="914400" algn="ctr" rtl="0" fontAlgn="base">
        <a:spcBef>
          <a:spcPct val="0"/>
        </a:spcBef>
        <a:spcAft>
          <a:spcPct val="0"/>
        </a:spcAft>
        <a:defRPr sz="3200" b="1">
          <a:solidFill>
            <a:srgbClr val="0050A0"/>
          </a:solidFill>
          <a:latin typeface="Verdana" pitchFamily="34" charset="0"/>
        </a:defRPr>
      </a:lvl7pPr>
      <a:lvl8pPr marL="1371600" algn="ctr" rtl="0" fontAlgn="base">
        <a:spcBef>
          <a:spcPct val="0"/>
        </a:spcBef>
        <a:spcAft>
          <a:spcPct val="0"/>
        </a:spcAft>
        <a:defRPr sz="3200" b="1">
          <a:solidFill>
            <a:srgbClr val="0050A0"/>
          </a:solidFill>
          <a:latin typeface="Verdana" pitchFamily="34" charset="0"/>
        </a:defRPr>
      </a:lvl8pPr>
      <a:lvl9pPr marL="1828800" algn="ctr" rtl="0" fontAlgn="base">
        <a:spcBef>
          <a:spcPct val="0"/>
        </a:spcBef>
        <a:spcAft>
          <a:spcPct val="0"/>
        </a:spcAft>
        <a:defRPr sz="3200" b="1">
          <a:solidFill>
            <a:srgbClr val="0050A0"/>
          </a:solidFill>
          <a:latin typeface="Verdana" pitchFamily="34" charset="0"/>
        </a:defRPr>
      </a:lvl9pPr>
    </p:titleStyle>
    <p:bodyStyle>
      <a:lvl1pPr marL="342900" indent="-342900" algn="l" rtl="0" eaLnBrk="0" fontAlgn="base" hangingPunct="0">
        <a:spcBef>
          <a:spcPct val="50000"/>
        </a:spcBef>
        <a:spcAft>
          <a:spcPct val="0"/>
        </a:spcAft>
        <a:buClr>
          <a:schemeClr val="tx2"/>
        </a:buClr>
        <a:buSzPct val="90000"/>
        <a:buFont typeface="Arial" charset="0"/>
        <a:buChar char="●"/>
        <a:defRPr sz="24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Font typeface="Wingdings" pitchFamily="2" charset="2"/>
        <a:buChar char="§"/>
        <a:defRPr sz="2000">
          <a:solidFill>
            <a:schemeClr val="tx1"/>
          </a:solidFill>
          <a:latin typeface="+mn-lt"/>
        </a:defRPr>
      </a:lvl2pPr>
      <a:lvl3pPr marL="1143000" indent="-228600" algn="l" rtl="0" eaLnBrk="0" fontAlgn="base" hangingPunct="0">
        <a:spcBef>
          <a:spcPct val="20000"/>
        </a:spcBef>
        <a:spcAft>
          <a:spcPct val="0"/>
        </a:spcAft>
        <a:buClr>
          <a:schemeClr val="tx2"/>
        </a:buClr>
        <a:buSzPct val="90000"/>
        <a:buFont typeface="Arial" charset="0"/>
        <a:buChar char="●"/>
        <a:defRPr>
          <a:solidFill>
            <a:schemeClr val="tx1"/>
          </a:solidFill>
          <a:latin typeface="+mn-lt"/>
        </a:defRPr>
      </a:lvl3pPr>
      <a:lvl4pPr marL="1600200" indent="-228600" algn="l" rtl="0" eaLnBrk="0" fontAlgn="base" hangingPunct="0">
        <a:spcBef>
          <a:spcPct val="20000"/>
        </a:spcBef>
        <a:spcAft>
          <a:spcPct val="0"/>
        </a:spcAft>
        <a:buClr>
          <a:schemeClr val="tx2"/>
        </a:buClr>
        <a:buFont typeface="Wingdings" pitchFamily="2" charset="2"/>
        <a:buChar char="§"/>
        <a:defRPr sz="1600">
          <a:solidFill>
            <a:schemeClr val="tx1"/>
          </a:solidFill>
          <a:latin typeface="+mn-lt"/>
        </a:defRPr>
      </a:lvl4pPr>
      <a:lvl5pPr marL="2057400" indent="-228600" algn="l" rtl="0" eaLnBrk="0" fontAlgn="base" hangingPunct="0">
        <a:spcBef>
          <a:spcPct val="20000"/>
        </a:spcBef>
        <a:spcAft>
          <a:spcPct val="0"/>
        </a:spcAft>
        <a:buClr>
          <a:schemeClr val="tx2"/>
        </a:buClr>
        <a:buSzPct val="90000"/>
        <a:buFont typeface="Arial" charset="0"/>
        <a:buChar char="●"/>
        <a:defRPr sz="1600">
          <a:solidFill>
            <a:schemeClr val="tx1"/>
          </a:solidFill>
          <a:latin typeface="+mn-lt"/>
        </a:defRPr>
      </a:lvl5pPr>
      <a:lvl6pPr marL="2514600" indent="-228600" algn="l" rtl="0" fontAlgn="base">
        <a:spcBef>
          <a:spcPct val="20000"/>
        </a:spcBef>
        <a:spcAft>
          <a:spcPct val="0"/>
        </a:spcAft>
        <a:buClr>
          <a:schemeClr val="accent2"/>
        </a:buClr>
        <a:buSzPct val="90000"/>
        <a:buFont typeface="Arial" charset="0"/>
        <a:buChar char="●"/>
        <a:defRPr sz="1600">
          <a:solidFill>
            <a:schemeClr val="tx1"/>
          </a:solidFill>
          <a:latin typeface="+mn-lt"/>
        </a:defRPr>
      </a:lvl6pPr>
      <a:lvl7pPr marL="2971800" indent="-228600" algn="l" rtl="0" fontAlgn="base">
        <a:spcBef>
          <a:spcPct val="20000"/>
        </a:spcBef>
        <a:spcAft>
          <a:spcPct val="0"/>
        </a:spcAft>
        <a:buClr>
          <a:schemeClr val="accent2"/>
        </a:buClr>
        <a:buSzPct val="90000"/>
        <a:buFont typeface="Arial" charset="0"/>
        <a:buChar char="●"/>
        <a:defRPr sz="1600">
          <a:solidFill>
            <a:schemeClr val="tx1"/>
          </a:solidFill>
          <a:latin typeface="+mn-lt"/>
        </a:defRPr>
      </a:lvl7pPr>
      <a:lvl8pPr marL="3429000" indent="-228600" algn="l" rtl="0" fontAlgn="base">
        <a:spcBef>
          <a:spcPct val="20000"/>
        </a:spcBef>
        <a:spcAft>
          <a:spcPct val="0"/>
        </a:spcAft>
        <a:buClr>
          <a:schemeClr val="accent2"/>
        </a:buClr>
        <a:buSzPct val="90000"/>
        <a:buFont typeface="Arial" charset="0"/>
        <a:buChar char="●"/>
        <a:defRPr sz="1600">
          <a:solidFill>
            <a:schemeClr val="tx1"/>
          </a:solidFill>
          <a:latin typeface="+mn-lt"/>
        </a:defRPr>
      </a:lvl8pPr>
      <a:lvl9pPr marL="3886200" indent="-228600" algn="l" rtl="0" fontAlgn="base">
        <a:spcBef>
          <a:spcPct val="20000"/>
        </a:spcBef>
        <a:spcAft>
          <a:spcPct val="0"/>
        </a:spcAft>
        <a:buClr>
          <a:schemeClr val="accent2"/>
        </a:buClr>
        <a:buSzPct val="90000"/>
        <a:buFont typeface="Arial" charset="0"/>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tif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tif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tif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tif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tif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tif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style>
          <a:lnRef idx="2">
            <a:schemeClr val="accent1">
              <a:shade val="50000"/>
            </a:schemeClr>
          </a:lnRef>
          <a:fillRef idx="1">
            <a:schemeClr val="accent1"/>
          </a:fillRef>
          <a:effectRef idx="0">
            <a:schemeClr val="accent1"/>
          </a:effectRef>
          <a:fontRef idx="minor">
            <a:schemeClr val="lt1"/>
          </a:fontRef>
        </p:style>
        <p:txBody>
          <a:bodyPr anchor="ctr"/>
          <a:lstStyle/>
          <a:p>
            <a:r>
              <a:rPr lang="en-US" dirty="0" smtClean="0"/>
              <a:t>Advanced Raft Topics for Science Gateways</a:t>
            </a:r>
            <a:endParaRPr lang="en-US" dirty="0"/>
          </a:p>
        </p:txBody>
      </p:sp>
      <p:sp>
        <p:nvSpPr>
          <p:cNvPr id="3" name="Subtitle 2"/>
          <p:cNvSpPr>
            <a:spLocks noGrp="1"/>
          </p:cNvSpPr>
          <p:nvPr>
            <p:ph type="subTitle" idx="1"/>
          </p:nvPr>
        </p:nvSpPr>
        <p:spPr>
          <a:xfrm>
            <a:off x="1524000" y="3514356"/>
            <a:ext cx="9144000" cy="1655762"/>
          </a:xfrm>
        </p:spPr>
        <p:style>
          <a:lnRef idx="2">
            <a:schemeClr val="dk1"/>
          </a:lnRef>
          <a:fillRef idx="1">
            <a:schemeClr val="lt1"/>
          </a:fillRef>
          <a:effectRef idx="0">
            <a:schemeClr val="dk1"/>
          </a:effectRef>
          <a:fontRef idx="minor">
            <a:schemeClr val="dk1"/>
          </a:fontRef>
        </p:style>
        <p:txBody>
          <a:bodyPr anchor="ctr"/>
          <a:lstStyle/>
          <a:p>
            <a:r>
              <a:rPr lang="en-US" dirty="0" smtClean="0"/>
              <a:t>Continuous Delivery for </a:t>
            </a:r>
            <a:r>
              <a:rPr lang="en-US" dirty="0" err="1" smtClean="0"/>
              <a:t>Stateful</a:t>
            </a:r>
            <a:r>
              <a:rPr lang="en-US" dirty="0" smtClean="0"/>
              <a:t> Services and Security Considerations</a:t>
            </a:r>
            <a:endParaRPr lang="en-US" dirty="0"/>
          </a:p>
        </p:txBody>
      </p:sp>
    </p:spTree>
    <p:extLst>
      <p:ext uri="{BB962C8B-B14F-4D97-AF65-F5344CB8AC3E}">
        <p14:creationId xmlns:p14="http://schemas.microsoft.com/office/powerpoint/2010/main" val="7387157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Raft Cluster Membership Changes</a:t>
            </a:r>
            <a:endParaRPr lang="en-US" dirty="0"/>
          </a:p>
        </p:txBody>
      </p:sp>
      <p:sp>
        <p:nvSpPr>
          <p:cNvPr id="5" name="Text Placeholder 4"/>
          <p:cNvSpPr>
            <a:spLocks noGrp="1"/>
          </p:cNvSpPr>
          <p:nvPr>
            <p:ph type="body" idx="1"/>
          </p:nvPr>
        </p:nvSpPr>
        <p:spPr/>
        <p:txBody>
          <a:bodyPr anchor="ctr"/>
          <a:lstStyle/>
          <a:p>
            <a:r>
              <a:rPr lang="en-US" dirty="0" smtClean="0"/>
              <a:t>Moving from one set of members to another</a:t>
            </a:r>
            <a:endParaRPr lang="en-US" dirty="0"/>
          </a:p>
        </p:txBody>
      </p:sp>
    </p:spTree>
    <p:extLst>
      <p:ext uri="{BB962C8B-B14F-4D97-AF65-F5344CB8AC3E}">
        <p14:creationId xmlns:p14="http://schemas.microsoft.com/office/powerpoint/2010/main" val="19112322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Updating Raft Clusters</a:t>
            </a:r>
            <a:endParaRPr lang="en-US" dirty="0"/>
          </a:p>
        </p:txBody>
      </p:sp>
      <p:sp>
        <p:nvSpPr>
          <p:cNvPr id="5" name="Content Placeholder 4"/>
          <p:cNvSpPr>
            <a:spLocks noGrp="1"/>
          </p:cNvSpPr>
          <p:nvPr>
            <p:ph idx="1"/>
          </p:nvPr>
        </p:nvSpPr>
        <p:spPr>
          <a:xfrm>
            <a:off x="838200" y="1713812"/>
            <a:ext cx="10515600" cy="4351338"/>
          </a:xfrm>
        </p:spPr>
        <p:txBody>
          <a:bodyPr>
            <a:normAutofit fontScale="85000" lnSpcReduction="20000"/>
          </a:bodyPr>
          <a:lstStyle/>
          <a:p>
            <a:r>
              <a:rPr lang="en-US" dirty="0" smtClean="0"/>
              <a:t>Raft clusters are quasi-static.</a:t>
            </a:r>
          </a:p>
          <a:p>
            <a:r>
              <a:rPr lang="en-US" dirty="0" smtClean="0"/>
              <a:t>During operations, all members know about all other members.  </a:t>
            </a:r>
          </a:p>
          <a:p>
            <a:r>
              <a:rPr lang="en-US" dirty="0" smtClean="0"/>
              <a:t>Membership in the cluster is fixed.</a:t>
            </a:r>
          </a:p>
          <a:p>
            <a:r>
              <a:rPr lang="en-US" dirty="0" smtClean="0"/>
              <a:t>Consensus is based on the number of all members, even if they are unresponsive.  </a:t>
            </a:r>
          </a:p>
          <a:p>
            <a:pPr lvl="1"/>
            <a:r>
              <a:rPr lang="en-US" dirty="0" smtClean="0"/>
              <a:t>You need an odd number of members to commit logs and elect leaders</a:t>
            </a:r>
          </a:p>
          <a:p>
            <a:pPr lvl="1"/>
            <a:r>
              <a:rPr lang="en-US" dirty="0" smtClean="0"/>
              <a:t>2N+1 servers can withstand N failed servers</a:t>
            </a:r>
            <a:endParaRPr lang="en-US" dirty="0"/>
          </a:p>
          <a:p>
            <a:r>
              <a:rPr lang="en-US" dirty="0" smtClean="0"/>
              <a:t>But Raft clusters need to be updated, of course</a:t>
            </a:r>
          </a:p>
          <a:p>
            <a:pPr lvl="1"/>
            <a:r>
              <a:rPr lang="en-US" dirty="0" smtClean="0"/>
              <a:t>Migrate to a new version of the service</a:t>
            </a:r>
          </a:p>
          <a:p>
            <a:pPr lvl="1"/>
            <a:r>
              <a:rPr lang="en-US" dirty="0" smtClean="0"/>
              <a:t>Migrate to a new hosting system</a:t>
            </a:r>
          </a:p>
          <a:p>
            <a:pPr lvl="1"/>
            <a:r>
              <a:rPr lang="en-US" dirty="0" smtClean="0"/>
              <a:t>Expand or contract the number of cluster members</a:t>
            </a:r>
          </a:p>
          <a:p>
            <a:r>
              <a:rPr lang="en-US" dirty="0" smtClean="0"/>
              <a:t>We’d like for this to happen without disrupting operations</a:t>
            </a:r>
          </a:p>
          <a:p>
            <a:r>
              <a:rPr lang="en-US" b="1" dirty="0" smtClean="0"/>
              <a:t>Continuous Deployment Problem!</a:t>
            </a:r>
          </a:p>
        </p:txBody>
      </p:sp>
    </p:spTree>
    <p:extLst>
      <p:ext uri="{BB962C8B-B14F-4D97-AF65-F5344CB8AC3E}">
        <p14:creationId xmlns:p14="http://schemas.microsoft.com/office/powerpoint/2010/main" val="12872308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“Rolling update </a:t>
            </a:r>
            <a:r>
              <a:rPr lang="en-US" dirty="0"/>
              <a:t>– Deploy without </a:t>
            </a:r>
            <a:r>
              <a:rPr lang="en-US" dirty="0" smtClean="0"/>
              <a:t>downtime”</a:t>
            </a:r>
            <a:endParaRPr lang="en-US" dirty="0"/>
          </a:p>
        </p:txBody>
      </p:sp>
      <p:sp>
        <p:nvSpPr>
          <p:cNvPr id="4" name="Oval 3"/>
          <p:cNvSpPr/>
          <p:nvPr/>
        </p:nvSpPr>
        <p:spPr>
          <a:xfrm>
            <a:off x="5408248" y="4034692"/>
            <a:ext cx="1211384" cy="1211384"/>
          </a:xfrm>
          <a:prstGeom prst="ellipse">
            <a:avLst/>
          </a:prstGeom>
          <a:solidFill>
            <a:schemeClr val="accent4">
              <a:lumMod val="20000"/>
              <a:lumOff val="80000"/>
            </a:schemeClr>
          </a:solidFill>
          <a:ln w="12700">
            <a:solidFill>
              <a:schemeClr val="accent4">
                <a:lumMod val="60000"/>
                <a:lumOff val="40000"/>
              </a:schemeClr>
            </a:solidFill>
          </a:ln>
          <a:effectLst>
            <a:glow rad="152400">
              <a:schemeClr val="accent4">
                <a:lumMod val="60000"/>
                <a:lumOff val="40000"/>
                <a:alpha val="50000"/>
              </a:schemeClr>
            </a:glo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solidFill>
                  <a:schemeClr val="accent4">
                    <a:lumMod val="60000"/>
                    <a:lumOff val="40000"/>
                  </a:schemeClr>
                </a:solidFill>
                <a:latin typeface="Arial"/>
                <a:cs typeface="Arial"/>
              </a:rPr>
              <a:t>v2</a:t>
            </a:r>
          </a:p>
        </p:txBody>
      </p:sp>
      <p:sp>
        <p:nvSpPr>
          <p:cNvPr id="5" name="Oval 4"/>
          <p:cNvSpPr/>
          <p:nvPr/>
        </p:nvSpPr>
        <p:spPr>
          <a:xfrm>
            <a:off x="2985480" y="4034692"/>
            <a:ext cx="1211384" cy="1211384"/>
          </a:xfrm>
          <a:prstGeom prst="ellipse">
            <a:avLst/>
          </a:prstGeom>
          <a:solidFill>
            <a:schemeClr val="accent2">
              <a:lumMod val="20000"/>
              <a:lumOff val="80000"/>
            </a:schemeClr>
          </a:solidFill>
          <a:ln w="12700">
            <a:solidFill>
              <a:schemeClr val="accent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solidFill>
                  <a:schemeClr val="accent2">
                    <a:lumMod val="60000"/>
                    <a:lumOff val="40000"/>
                  </a:schemeClr>
                </a:solidFill>
                <a:latin typeface="Arial"/>
                <a:cs typeface="Arial"/>
              </a:rPr>
              <a:t>v2</a:t>
            </a:r>
          </a:p>
        </p:txBody>
      </p:sp>
      <p:sp>
        <p:nvSpPr>
          <p:cNvPr id="6" name="Oval 5"/>
          <p:cNvSpPr/>
          <p:nvPr/>
        </p:nvSpPr>
        <p:spPr>
          <a:xfrm>
            <a:off x="7831016" y="4034692"/>
            <a:ext cx="1211384" cy="1211384"/>
          </a:xfrm>
          <a:prstGeom prst="ellipse">
            <a:avLst/>
          </a:prstGeom>
          <a:solidFill>
            <a:schemeClr val="accent2">
              <a:lumMod val="20000"/>
              <a:lumOff val="80000"/>
            </a:schemeClr>
          </a:solidFill>
          <a:ln w="12700">
            <a:solidFill>
              <a:schemeClr val="accent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solidFill>
                  <a:schemeClr val="accent2">
                    <a:lumMod val="60000"/>
                    <a:lumOff val="40000"/>
                  </a:schemeClr>
                </a:solidFill>
                <a:latin typeface="Arial"/>
                <a:cs typeface="Arial"/>
              </a:rPr>
              <a:t>v1</a:t>
            </a:r>
          </a:p>
        </p:txBody>
      </p:sp>
      <p:cxnSp>
        <p:nvCxnSpPr>
          <p:cNvPr id="9" name="Elbow Connector 8"/>
          <p:cNvCxnSpPr/>
          <p:nvPr/>
        </p:nvCxnSpPr>
        <p:spPr>
          <a:xfrm rot="5400000">
            <a:off x="4198105" y="2216377"/>
            <a:ext cx="1211384" cy="2425249"/>
          </a:xfrm>
          <a:prstGeom prst="bentConnector3">
            <a:avLst/>
          </a:prstGeom>
          <a:ln w="25400">
            <a:solidFill>
              <a:schemeClr val="bg1"/>
            </a:solidFill>
            <a:tailEnd type="arrow" w="med" len="sm"/>
          </a:ln>
          <a:effectLst/>
        </p:spPr>
        <p:style>
          <a:lnRef idx="2">
            <a:schemeClr val="accent1"/>
          </a:lnRef>
          <a:fillRef idx="0">
            <a:schemeClr val="accent1"/>
          </a:fillRef>
          <a:effectRef idx="1">
            <a:schemeClr val="accent1"/>
          </a:effectRef>
          <a:fontRef idx="minor">
            <a:schemeClr val="tx1"/>
          </a:fontRef>
        </p:style>
      </p:cxnSp>
      <p:cxnSp>
        <p:nvCxnSpPr>
          <p:cNvPr id="11" name="Elbow Connector 10"/>
          <p:cNvCxnSpPr/>
          <p:nvPr/>
        </p:nvCxnSpPr>
        <p:spPr>
          <a:xfrm rot="16200000" flipH="1">
            <a:off x="6620872" y="2218857"/>
            <a:ext cx="1211384" cy="2420287"/>
          </a:xfrm>
          <a:prstGeom prst="bentConnector3">
            <a:avLst>
              <a:gd name="adj1" fmla="val 50000"/>
            </a:avLst>
          </a:prstGeom>
          <a:ln w="25400">
            <a:solidFill>
              <a:schemeClr val="bg1"/>
            </a:solidFill>
            <a:tailEnd type="arrow" w="med" len="sm"/>
          </a:ln>
          <a:effectLst/>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4799369" y="2006999"/>
            <a:ext cx="2434101" cy="1217143"/>
          </a:xfrm>
          <a:prstGeom prst="rect">
            <a:avLst/>
          </a:prstGeom>
          <a:solidFill>
            <a:schemeClr val="accent2">
              <a:lumMod val="20000"/>
              <a:lumOff val="80000"/>
            </a:schemeClr>
          </a:solidFill>
          <a:ln w="12700">
            <a:solidFill>
              <a:schemeClr val="accent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accent2">
                    <a:lumMod val="60000"/>
                    <a:lumOff val="40000"/>
                  </a:schemeClr>
                </a:solidFill>
                <a:latin typeface="Arial"/>
                <a:cs typeface="Arial"/>
              </a:rPr>
              <a:t>Load Balancer</a:t>
            </a:r>
          </a:p>
        </p:txBody>
      </p:sp>
      <p:sp>
        <p:nvSpPr>
          <p:cNvPr id="3" name="TextBox 2"/>
          <p:cNvSpPr txBox="1"/>
          <p:nvPr/>
        </p:nvSpPr>
        <p:spPr>
          <a:xfrm>
            <a:off x="838200" y="5820345"/>
            <a:ext cx="10515600" cy="83099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nchor="ctr">
            <a:spAutoFit/>
          </a:bodyPr>
          <a:lstStyle/>
          <a:p>
            <a:pPr algn="ctr"/>
            <a:r>
              <a:rPr lang="en-US" sz="2400" dirty="0" smtClean="0"/>
              <a:t>This is fine for simple, stateless services, but many Airavata services are </a:t>
            </a:r>
            <a:r>
              <a:rPr lang="en-US" sz="2400" dirty="0" err="1" smtClean="0"/>
              <a:t>stateful</a:t>
            </a:r>
            <a:r>
              <a:rPr lang="en-US" sz="2400" dirty="0" smtClean="0"/>
              <a:t>.  We need to make sure both old and new parts of the systems can access messages.</a:t>
            </a:r>
            <a:endParaRPr lang="en-US" sz="2400" dirty="0"/>
          </a:p>
        </p:txBody>
      </p:sp>
    </p:spTree>
    <p:extLst>
      <p:ext uri="{BB962C8B-B14F-4D97-AF65-F5344CB8AC3E}">
        <p14:creationId xmlns:p14="http://schemas.microsoft.com/office/powerpoint/2010/main" val="179297320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712413" y="0"/>
            <a:ext cx="10767173" cy="6858000"/>
          </a:xfrm>
          <a:prstGeom prst="rect">
            <a:avLst/>
          </a:prstGeom>
        </p:spPr>
      </p:pic>
      <p:sp>
        <p:nvSpPr>
          <p:cNvPr id="8" name="TextBox 7"/>
          <p:cNvSpPr txBox="1"/>
          <p:nvPr/>
        </p:nvSpPr>
        <p:spPr>
          <a:xfrm>
            <a:off x="237996" y="112735"/>
            <a:ext cx="4650750" cy="17543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US" sz="3600" dirty="0" smtClean="0"/>
              <a:t>“All at Once Updates: Blue-Green Deployments”</a:t>
            </a:r>
            <a:endParaRPr lang="en-US" sz="3600" dirty="0"/>
          </a:p>
        </p:txBody>
      </p:sp>
      <p:sp>
        <p:nvSpPr>
          <p:cNvPr id="2" name="TextBox 1"/>
          <p:cNvSpPr txBox="1"/>
          <p:nvPr/>
        </p:nvSpPr>
        <p:spPr>
          <a:xfrm>
            <a:off x="237996" y="6426038"/>
            <a:ext cx="5771773"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r>
              <a:rPr lang="en-US" dirty="0"/>
              <a:t>https://</a:t>
            </a:r>
            <a:r>
              <a:rPr lang="en-US" dirty="0" err="1"/>
              <a:t>martinfowler.com</a:t>
            </a:r>
            <a:r>
              <a:rPr lang="en-US" dirty="0"/>
              <a:t>/</a:t>
            </a:r>
            <a:r>
              <a:rPr lang="en-US" dirty="0" err="1"/>
              <a:t>bliki</a:t>
            </a:r>
            <a:r>
              <a:rPr lang="en-US" dirty="0"/>
              <a:t>/</a:t>
            </a:r>
            <a:r>
              <a:rPr lang="en-US" dirty="0" err="1"/>
              <a:t>BlueGreenDeployment.html</a:t>
            </a:r>
            <a:endParaRPr lang="en-US" dirty="0"/>
          </a:p>
        </p:txBody>
      </p:sp>
      <p:sp>
        <p:nvSpPr>
          <p:cNvPr id="3" name="TextBox 2"/>
          <p:cNvSpPr txBox="1"/>
          <p:nvPr/>
        </p:nvSpPr>
        <p:spPr>
          <a:xfrm>
            <a:off x="237996" y="4922730"/>
            <a:ext cx="4650750" cy="1200329"/>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2400" dirty="0" smtClean="0"/>
              <a:t>This is an all-at-once approach. How do we do this with no disruptions? How can we roll back?</a:t>
            </a:r>
            <a:endParaRPr lang="en-US" sz="2400" dirty="0"/>
          </a:p>
        </p:txBody>
      </p:sp>
    </p:spTree>
    <p:extLst>
      <p:ext uri="{BB962C8B-B14F-4D97-AF65-F5344CB8AC3E}">
        <p14:creationId xmlns:p14="http://schemas.microsoft.com/office/powerpoint/2010/main" val="9314192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Updating RAFT Configurations</a:t>
            </a:r>
            <a:endParaRPr lang="en-US" dirty="0"/>
          </a:p>
        </p:txBody>
      </p:sp>
      <p:sp>
        <p:nvSpPr>
          <p:cNvPr id="3" name="Content Placeholder 2"/>
          <p:cNvSpPr>
            <a:spLocks noGrp="1"/>
          </p:cNvSpPr>
          <p:nvPr>
            <p:ph idx="1"/>
          </p:nvPr>
        </p:nvSpPr>
        <p:spPr/>
        <p:txBody>
          <a:bodyPr/>
          <a:lstStyle/>
          <a:p>
            <a:r>
              <a:rPr lang="en-US" dirty="0" smtClean="0"/>
              <a:t>In RAFT, all the members of cluster know about each other. </a:t>
            </a:r>
          </a:p>
          <a:p>
            <a:pPr lvl="1"/>
            <a:r>
              <a:rPr lang="en-US" dirty="0" smtClean="0"/>
              <a:t>They have to do this to run elections if leaders fail.</a:t>
            </a:r>
          </a:p>
          <a:p>
            <a:r>
              <a:rPr lang="en-US" dirty="0" smtClean="0"/>
              <a:t>Implementation detail, not described in the RAFT papers</a:t>
            </a:r>
          </a:p>
          <a:p>
            <a:pPr lvl="1"/>
            <a:r>
              <a:rPr lang="en-US" dirty="0" smtClean="0"/>
              <a:t>You could use a static configuration file with IP addresses to bootstrap the system</a:t>
            </a:r>
          </a:p>
          <a:p>
            <a:r>
              <a:rPr lang="en-US" dirty="0" smtClean="0"/>
              <a:t>You can use RAFT messages to update configuration information while the system is operating. </a:t>
            </a:r>
          </a:p>
        </p:txBody>
      </p:sp>
      <p:sp>
        <p:nvSpPr>
          <p:cNvPr id="4" name="Oval 3"/>
          <p:cNvSpPr/>
          <p:nvPr/>
        </p:nvSpPr>
        <p:spPr>
          <a:xfrm>
            <a:off x="2689412" y="5271247"/>
            <a:ext cx="1842247" cy="1371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Leader</a:t>
            </a:r>
            <a:endParaRPr lang="en-US" dirty="0"/>
          </a:p>
        </p:txBody>
      </p:sp>
      <p:sp>
        <p:nvSpPr>
          <p:cNvPr id="5" name="Oval 4"/>
          <p:cNvSpPr/>
          <p:nvPr/>
        </p:nvSpPr>
        <p:spPr>
          <a:xfrm>
            <a:off x="6636124" y="4289875"/>
            <a:ext cx="1842247" cy="1371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New</a:t>
            </a:r>
          </a:p>
          <a:p>
            <a:pPr algn="ctr"/>
            <a:r>
              <a:rPr lang="en-US" dirty="0" smtClean="0"/>
              <a:t>Follower</a:t>
            </a:r>
            <a:endParaRPr lang="en-US" dirty="0"/>
          </a:p>
        </p:txBody>
      </p:sp>
      <p:sp>
        <p:nvSpPr>
          <p:cNvPr id="6" name="Oval 5"/>
          <p:cNvSpPr/>
          <p:nvPr/>
        </p:nvSpPr>
        <p:spPr>
          <a:xfrm>
            <a:off x="9138668" y="5271247"/>
            <a:ext cx="1842247" cy="1371600"/>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0800000" scaled="1"/>
            <a:tileRect/>
          </a:gra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Old</a:t>
            </a:r>
          </a:p>
          <a:p>
            <a:pPr algn="ctr"/>
            <a:r>
              <a:rPr lang="en-US" dirty="0" smtClean="0"/>
              <a:t>Follower</a:t>
            </a:r>
            <a:endParaRPr lang="en-US" dirty="0"/>
          </a:p>
        </p:txBody>
      </p:sp>
      <p:cxnSp>
        <p:nvCxnSpPr>
          <p:cNvPr id="8" name="Straight Arrow Connector 7"/>
          <p:cNvCxnSpPr>
            <a:stCxn id="5" idx="2"/>
            <a:endCxn id="4" idx="7"/>
          </p:cNvCxnSpPr>
          <p:nvPr/>
        </p:nvCxnSpPr>
        <p:spPr>
          <a:xfrm flipH="1">
            <a:off x="4261868" y="4975675"/>
            <a:ext cx="2374256" cy="4964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4772856" y="5310716"/>
            <a:ext cx="1930503" cy="646331"/>
          </a:xfrm>
          <a:prstGeom prst="rect">
            <a:avLst/>
          </a:prstGeom>
          <a:noFill/>
        </p:spPr>
        <p:txBody>
          <a:bodyPr wrap="square" rtlCol="0">
            <a:spAutoFit/>
          </a:bodyPr>
          <a:lstStyle/>
          <a:p>
            <a:r>
              <a:rPr lang="en-US" smtClean="0"/>
              <a:t>“I’m now at 156.56.104.10”</a:t>
            </a:r>
            <a:endParaRPr lang="en-US"/>
          </a:p>
        </p:txBody>
      </p:sp>
    </p:spTree>
    <p:extLst>
      <p:ext uri="{BB962C8B-B14F-4D97-AF65-F5344CB8AC3E}">
        <p14:creationId xmlns:p14="http://schemas.microsoft.com/office/powerpoint/2010/main" val="17511164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But You Have to Be Careful!</a:t>
            </a:r>
            <a:endParaRPr lang="en-US" dirty="0"/>
          </a:p>
        </p:txBody>
      </p:sp>
      <p:sp>
        <p:nvSpPr>
          <p:cNvPr id="3" name="Content Placeholder 2"/>
          <p:cNvSpPr>
            <a:spLocks noGrp="1"/>
          </p:cNvSpPr>
          <p:nvPr>
            <p:ph idx="1"/>
          </p:nvPr>
        </p:nvSpPr>
        <p:spPr/>
        <p:txBody>
          <a:bodyPr/>
          <a:lstStyle/>
          <a:p>
            <a:r>
              <a:rPr lang="en-US" dirty="0" smtClean="0"/>
              <a:t>RAFT leaders will abdicate and start an election if they lose contact with a majority of the servers.</a:t>
            </a:r>
          </a:p>
          <a:p>
            <a:r>
              <a:rPr lang="en-US" dirty="0" smtClean="0"/>
              <a:t>If you are growing or shrinking the cluster, this can become even more complicated because the number of servers required for majority changes.</a:t>
            </a:r>
            <a:endParaRPr lang="en-US" dirty="0"/>
          </a:p>
        </p:txBody>
      </p:sp>
    </p:spTree>
    <p:extLst>
      <p:ext uri="{BB962C8B-B14F-4D97-AF65-F5344CB8AC3E}">
        <p14:creationId xmlns:p14="http://schemas.microsoft.com/office/powerpoint/2010/main" val="1357157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indent="0">
              <a:buNone/>
            </a:pPr>
            <a:r>
              <a:rPr lang="en-US" dirty="0" smtClean="0"/>
              <a:t>Cannot switch directly from one configuration to another: </a:t>
            </a:r>
            <a:r>
              <a:rPr lang="en-US" dirty="0" smtClean="0">
                <a:solidFill>
                  <a:schemeClr val="accent4"/>
                </a:solidFill>
              </a:rPr>
              <a:t>conflicting majorities </a:t>
            </a:r>
            <a:r>
              <a:rPr lang="en-US" dirty="0" smtClean="0"/>
              <a:t>could arise during the process if the leader fails</a:t>
            </a:r>
            <a:endParaRPr lang="en-US" dirty="0"/>
          </a:p>
        </p:txBody>
      </p:sp>
      <p:sp>
        <p:nvSpPr>
          <p:cNvPr id="3" name="Date Placeholder 2"/>
          <p:cNvSpPr>
            <a:spLocks noGrp="1"/>
          </p:cNvSpPr>
          <p:nvPr>
            <p:ph type="dt" sz="half" idx="10"/>
          </p:nvPr>
        </p:nvSpPr>
        <p:spPr/>
        <p:txBody>
          <a:bodyPr/>
          <a:lstStyle/>
          <a:p>
            <a:pPr>
              <a:defRPr/>
            </a:pPr>
            <a:r>
              <a:rPr lang="en-US">
                <a:solidFill>
                  <a:srgbClr val="7F7F7F"/>
                </a:solidFill>
              </a:rPr>
              <a:t>March 3, 2013</a:t>
            </a:r>
            <a:endParaRPr lang="en-US" dirty="0">
              <a:solidFill>
                <a:srgbClr val="7F7F7F"/>
              </a:solidFill>
            </a:endParaRPr>
          </a:p>
        </p:txBody>
      </p:sp>
      <p:sp>
        <p:nvSpPr>
          <p:cNvPr id="4" name="Footer Placeholder 3"/>
          <p:cNvSpPr>
            <a:spLocks noGrp="1"/>
          </p:cNvSpPr>
          <p:nvPr>
            <p:ph type="ftr" sz="quarter" idx="11"/>
          </p:nvPr>
        </p:nvSpPr>
        <p:spPr/>
        <p:txBody>
          <a:bodyPr/>
          <a:lstStyle/>
          <a:p>
            <a:pPr>
              <a:defRPr/>
            </a:pPr>
            <a:r>
              <a:rPr lang="en-US">
                <a:solidFill>
                  <a:srgbClr val="7F7F7F"/>
                </a:solidFill>
              </a:rPr>
              <a:t>Raft Consensus Algorithm</a:t>
            </a:r>
          </a:p>
        </p:txBody>
      </p:sp>
      <p:sp>
        <p:nvSpPr>
          <p:cNvPr id="5" name="Slide Number Placeholder 4"/>
          <p:cNvSpPr>
            <a:spLocks noGrp="1"/>
          </p:cNvSpPr>
          <p:nvPr>
            <p:ph type="sldNum" sz="quarter" idx="12"/>
          </p:nvPr>
        </p:nvSpPr>
        <p:spPr/>
        <p:txBody>
          <a:bodyPr/>
          <a:lstStyle/>
          <a:p>
            <a:pPr>
              <a:defRPr/>
            </a:pPr>
            <a:r>
              <a:rPr lang="en-US" dirty="0">
                <a:solidFill>
                  <a:srgbClr val="7F7F7F"/>
                </a:solidFill>
              </a:rPr>
              <a:t>Slide </a:t>
            </a:r>
            <a:fld id="{E2162002-2512-45FD-82AF-2FE8F2E91859}" type="slidenum">
              <a:rPr lang="en-US">
                <a:solidFill>
                  <a:srgbClr val="7F7F7F"/>
                </a:solidFill>
              </a:rPr>
              <a:pPr>
                <a:defRPr/>
              </a:pPr>
              <a:t>16</a:t>
            </a:fld>
            <a:endParaRPr lang="en-US" dirty="0">
              <a:solidFill>
                <a:srgbClr val="7F7F7F"/>
              </a:solidFill>
            </a:endParaRPr>
          </a:p>
        </p:txBody>
      </p:sp>
      <p:sp>
        <p:nvSpPr>
          <p:cNvPr id="6" name="Title 5"/>
          <p:cNvSpPr>
            <a:spLocks noGrp="1"/>
          </p:cNvSpPr>
          <p:nvPr>
            <p:ph type="title"/>
          </p:nvPr>
        </p:nvSpPr>
        <p:spPr/>
        <p:txBody>
          <a:bodyPr/>
          <a:lstStyle/>
          <a:p>
            <a:r>
              <a:rPr lang="en-US" dirty="0" smtClean="0"/>
              <a:t>Raft Configuration Changes</a:t>
            </a:r>
            <a:endParaRPr lang="en-US" dirty="0"/>
          </a:p>
        </p:txBody>
      </p:sp>
      <p:sp>
        <p:nvSpPr>
          <p:cNvPr id="7" name="Rectangle 6"/>
          <p:cNvSpPr/>
          <p:nvPr/>
        </p:nvSpPr>
        <p:spPr>
          <a:xfrm>
            <a:off x="3352800" y="3276600"/>
            <a:ext cx="4495800" cy="228600"/>
          </a:xfrm>
          <a:prstGeom prst="rect">
            <a:avLst/>
          </a:prstGeom>
          <a:solidFill>
            <a:srgbClr val="D5FFD5"/>
          </a:solidFill>
          <a:ln w="19050"/>
        </p:spPr>
        <p:style>
          <a:lnRef idx="2">
            <a:schemeClr val="dk1"/>
          </a:lnRef>
          <a:fillRef idx="1">
            <a:schemeClr val="lt1"/>
          </a:fillRef>
          <a:effectRef idx="0">
            <a:schemeClr val="dk1"/>
          </a:effectRef>
          <a:fontRef idx="minor">
            <a:schemeClr val="dk1"/>
          </a:fontRef>
        </p:style>
        <p:txBody>
          <a:bodyPr lIns="0" tIns="0" rIns="0" bIns="0" rtlCol="0" anchor="ctr"/>
          <a:lstStyle/>
          <a:p>
            <a:pPr algn="ctr" fontAlgn="base">
              <a:lnSpc>
                <a:spcPts val="1700"/>
              </a:lnSpc>
              <a:spcBef>
                <a:spcPct val="0"/>
              </a:spcBef>
              <a:spcAft>
                <a:spcPct val="0"/>
              </a:spcAft>
            </a:pPr>
            <a:endParaRPr lang="en-US" sz="1600">
              <a:solidFill>
                <a:srgbClr val="000000"/>
              </a:solidFill>
            </a:endParaRPr>
          </a:p>
        </p:txBody>
      </p:sp>
      <p:sp>
        <p:nvSpPr>
          <p:cNvPr id="8" name="Rectangle 7"/>
          <p:cNvSpPr/>
          <p:nvPr/>
        </p:nvSpPr>
        <p:spPr>
          <a:xfrm>
            <a:off x="6400800" y="3276600"/>
            <a:ext cx="1447800" cy="228600"/>
          </a:xfrm>
          <a:prstGeom prst="rect">
            <a:avLst/>
          </a:prstGeom>
          <a:solidFill>
            <a:srgbClr val="CCD9F4"/>
          </a:solidFill>
          <a:ln w="19050"/>
        </p:spPr>
        <p:style>
          <a:lnRef idx="2">
            <a:schemeClr val="dk1"/>
          </a:lnRef>
          <a:fillRef idx="1">
            <a:schemeClr val="lt1"/>
          </a:fillRef>
          <a:effectRef idx="0">
            <a:schemeClr val="dk1"/>
          </a:effectRef>
          <a:fontRef idx="minor">
            <a:schemeClr val="dk1"/>
          </a:fontRef>
        </p:style>
        <p:txBody>
          <a:bodyPr lIns="0" tIns="0" rIns="0" bIns="0" rtlCol="0" anchor="ctr"/>
          <a:lstStyle/>
          <a:p>
            <a:pPr algn="ctr" fontAlgn="base">
              <a:lnSpc>
                <a:spcPts val="1700"/>
              </a:lnSpc>
              <a:spcBef>
                <a:spcPct val="0"/>
              </a:spcBef>
              <a:spcAft>
                <a:spcPct val="0"/>
              </a:spcAft>
            </a:pPr>
            <a:endParaRPr lang="en-US" sz="1600">
              <a:solidFill>
                <a:srgbClr val="000000"/>
              </a:solidFill>
            </a:endParaRPr>
          </a:p>
        </p:txBody>
      </p:sp>
      <p:sp>
        <p:nvSpPr>
          <p:cNvPr id="9" name="TextBox 8"/>
          <p:cNvSpPr txBox="1"/>
          <p:nvPr/>
        </p:nvSpPr>
        <p:spPr>
          <a:xfrm>
            <a:off x="3352801" y="2895601"/>
            <a:ext cx="413575" cy="307777"/>
          </a:xfrm>
          <a:prstGeom prst="rect">
            <a:avLst/>
          </a:prstGeom>
          <a:noFill/>
        </p:spPr>
        <p:txBody>
          <a:bodyPr wrap="none" lIns="0" tIns="0" rIns="0" bIns="0" rtlCol="0">
            <a:spAutoFit/>
          </a:bodyPr>
          <a:lstStyle/>
          <a:p>
            <a:pPr fontAlgn="base">
              <a:spcBef>
                <a:spcPct val="0"/>
              </a:spcBef>
              <a:spcAft>
                <a:spcPct val="0"/>
              </a:spcAft>
            </a:pPr>
            <a:r>
              <a:rPr lang="en-US" sz="2000" dirty="0">
                <a:solidFill>
                  <a:srgbClr val="000000"/>
                </a:solidFill>
              </a:rPr>
              <a:t>C</a:t>
            </a:r>
            <a:r>
              <a:rPr lang="en-US" sz="2000" baseline="-25000" dirty="0">
                <a:solidFill>
                  <a:srgbClr val="000000"/>
                </a:solidFill>
              </a:rPr>
              <a:t>old</a:t>
            </a:r>
          </a:p>
        </p:txBody>
      </p:sp>
      <p:sp>
        <p:nvSpPr>
          <p:cNvPr id="10" name="TextBox 9"/>
          <p:cNvSpPr txBox="1"/>
          <p:nvPr/>
        </p:nvSpPr>
        <p:spPr>
          <a:xfrm>
            <a:off x="7350066" y="2895601"/>
            <a:ext cx="498534" cy="307777"/>
          </a:xfrm>
          <a:prstGeom prst="rect">
            <a:avLst/>
          </a:prstGeom>
          <a:noFill/>
        </p:spPr>
        <p:txBody>
          <a:bodyPr wrap="none" lIns="0" tIns="0" rIns="0" bIns="0" rtlCol="0">
            <a:spAutoFit/>
          </a:bodyPr>
          <a:lstStyle/>
          <a:p>
            <a:pPr fontAlgn="base">
              <a:spcBef>
                <a:spcPct val="0"/>
              </a:spcBef>
              <a:spcAft>
                <a:spcPct val="0"/>
              </a:spcAft>
            </a:pPr>
            <a:r>
              <a:rPr lang="en-US" sz="2000" dirty="0" err="1">
                <a:solidFill>
                  <a:srgbClr val="000000"/>
                </a:solidFill>
              </a:rPr>
              <a:t>C</a:t>
            </a:r>
            <a:r>
              <a:rPr lang="en-US" sz="2000" baseline="-25000" dirty="0" err="1">
                <a:solidFill>
                  <a:srgbClr val="000000"/>
                </a:solidFill>
              </a:rPr>
              <a:t>new</a:t>
            </a:r>
            <a:endParaRPr lang="en-US" sz="2000" baseline="-25000" dirty="0">
              <a:solidFill>
                <a:srgbClr val="000000"/>
              </a:solidFill>
            </a:endParaRPr>
          </a:p>
        </p:txBody>
      </p:sp>
      <p:sp>
        <p:nvSpPr>
          <p:cNvPr id="12" name="TextBox 11"/>
          <p:cNvSpPr txBox="1"/>
          <p:nvPr/>
        </p:nvSpPr>
        <p:spPr>
          <a:xfrm>
            <a:off x="2286000" y="3252402"/>
            <a:ext cx="872034" cy="276999"/>
          </a:xfrm>
          <a:prstGeom prst="rect">
            <a:avLst/>
          </a:prstGeom>
          <a:noFill/>
        </p:spPr>
        <p:txBody>
          <a:bodyPr wrap="none" lIns="0" tIns="0" rIns="0" bIns="0" rtlCol="0">
            <a:spAutoFit/>
          </a:bodyPr>
          <a:lstStyle/>
          <a:p>
            <a:pPr fontAlgn="base">
              <a:spcBef>
                <a:spcPct val="0"/>
              </a:spcBef>
              <a:spcAft>
                <a:spcPct val="0"/>
              </a:spcAft>
            </a:pPr>
            <a:r>
              <a:rPr lang="en-US" dirty="0">
                <a:solidFill>
                  <a:srgbClr val="000000"/>
                </a:solidFill>
              </a:rPr>
              <a:t>Server 1</a:t>
            </a:r>
          </a:p>
        </p:txBody>
      </p:sp>
      <p:sp>
        <p:nvSpPr>
          <p:cNvPr id="13" name="Rectangle 12"/>
          <p:cNvSpPr/>
          <p:nvPr/>
        </p:nvSpPr>
        <p:spPr>
          <a:xfrm>
            <a:off x="3352800" y="3657600"/>
            <a:ext cx="4495800" cy="228600"/>
          </a:xfrm>
          <a:prstGeom prst="rect">
            <a:avLst/>
          </a:prstGeom>
          <a:solidFill>
            <a:srgbClr val="D5FFD5"/>
          </a:solidFill>
          <a:ln w="19050"/>
        </p:spPr>
        <p:style>
          <a:lnRef idx="2">
            <a:schemeClr val="dk1"/>
          </a:lnRef>
          <a:fillRef idx="1">
            <a:schemeClr val="lt1"/>
          </a:fillRef>
          <a:effectRef idx="0">
            <a:schemeClr val="dk1"/>
          </a:effectRef>
          <a:fontRef idx="minor">
            <a:schemeClr val="dk1"/>
          </a:fontRef>
        </p:style>
        <p:txBody>
          <a:bodyPr lIns="0" tIns="0" rIns="0" bIns="0" rtlCol="0" anchor="ctr"/>
          <a:lstStyle/>
          <a:p>
            <a:pPr algn="ctr" fontAlgn="base">
              <a:lnSpc>
                <a:spcPts val="1700"/>
              </a:lnSpc>
              <a:spcBef>
                <a:spcPct val="0"/>
              </a:spcBef>
              <a:spcAft>
                <a:spcPct val="0"/>
              </a:spcAft>
            </a:pPr>
            <a:endParaRPr lang="en-US" sz="1600">
              <a:solidFill>
                <a:srgbClr val="000000"/>
              </a:solidFill>
            </a:endParaRPr>
          </a:p>
        </p:txBody>
      </p:sp>
      <p:sp>
        <p:nvSpPr>
          <p:cNvPr id="14" name="Rectangle 13"/>
          <p:cNvSpPr/>
          <p:nvPr/>
        </p:nvSpPr>
        <p:spPr>
          <a:xfrm>
            <a:off x="5943600" y="3657600"/>
            <a:ext cx="1905000" cy="228600"/>
          </a:xfrm>
          <a:prstGeom prst="rect">
            <a:avLst/>
          </a:prstGeom>
          <a:solidFill>
            <a:srgbClr val="CCD9F4"/>
          </a:solidFill>
          <a:ln w="19050"/>
        </p:spPr>
        <p:style>
          <a:lnRef idx="2">
            <a:schemeClr val="dk1"/>
          </a:lnRef>
          <a:fillRef idx="1">
            <a:schemeClr val="lt1"/>
          </a:fillRef>
          <a:effectRef idx="0">
            <a:schemeClr val="dk1"/>
          </a:effectRef>
          <a:fontRef idx="minor">
            <a:schemeClr val="dk1"/>
          </a:fontRef>
        </p:style>
        <p:txBody>
          <a:bodyPr lIns="0" tIns="0" rIns="0" bIns="0" rtlCol="0" anchor="ctr"/>
          <a:lstStyle/>
          <a:p>
            <a:pPr algn="ctr" fontAlgn="base">
              <a:lnSpc>
                <a:spcPts val="1700"/>
              </a:lnSpc>
              <a:spcBef>
                <a:spcPct val="0"/>
              </a:spcBef>
              <a:spcAft>
                <a:spcPct val="0"/>
              </a:spcAft>
            </a:pPr>
            <a:endParaRPr lang="en-US" sz="1600">
              <a:solidFill>
                <a:srgbClr val="000000"/>
              </a:solidFill>
            </a:endParaRPr>
          </a:p>
        </p:txBody>
      </p:sp>
      <p:sp>
        <p:nvSpPr>
          <p:cNvPr id="15" name="Rectangle 14"/>
          <p:cNvSpPr/>
          <p:nvPr/>
        </p:nvSpPr>
        <p:spPr>
          <a:xfrm>
            <a:off x="3352800" y="4038600"/>
            <a:ext cx="4495800" cy="228600"/>
          </a:xfrm>
          <a:prstGeom prst="rect">
            <a:avLst/>
          </a:prstGeom>
          <a:solidFill>
            <a:srgbClr val="D5FFD5"/>
          </a:solidFill>
          <a:ln w="19050"/>
        </p:spPr>
        <p:style>
          <a:lnRef idx="2">
            <a:schemeClr val="dk1"/>
          </a:lnRef>
          <a:fillRef idx="1">
            <a:schemeClr val="lt1"/>
          </a:fillRef>
          <a:effectRef idx="0">
            <a:schemeClr val="dk1"/>
          </a:effectRef>
          <a:fontRef idx="minor">
            <a:schemeClr val="dk1"/>
          </a:fontRef>
        </p:style>
        <p:txBody>
          <a:bodyPr lIns="0" tIns="0" rIns="0" bIns="0" rtlCol="0" anchor="ctr"/>
          <a:lstStyle/>
          <a:p>
            <a:pPr algn="ctr" fontAlgn="base">
              <a:lnSpc>
                <a:spcPts val="1700"/>
              </a:lnSpc>
              <a:spcBef>
                <a:spcPct val="0"/>
              </a:spcBef>
              <a:spcAft>
                <a:spcPct val="0"/>
              </a:spcAft>
            </a:pPr>
            <a:endParaRPr lang="en-US" sz="1600">
              <a:solidFill>
                <a:srgbClr val="000000"/>
              </a:solidFill>
            </a:endParaRPr>
          </a:p>
        </p:txBody>
      </p:sp>
      <p:sp>
        <p:nvSpPr>
          <p:cNvPr id="16" name="Rectangle 15"/>
          <p:cNvSpPr/>
          <p:nvPr/>
        </p:nvSpPr>
        <p:spPr>
          <a:xfrm>
            <a:off x="5334000" y="4038600"/>
            <a:ext cx="2514600" cy="228600"/>
          </a:xfrm>
          <a:prstGeom prst="rect">
            <a:avLst/>
          </a:prstGeom>
          <a:solidFill>
            <a:srgbClr val="CCD9F4"/>
          </a:solidFill>
          <a:ln w="19050"/>
        </p:spPr>
        <p:style>
          <a:lnRef idx="2">
            <a:schemeClr val="dk1"/>
          </a:lnRef>
          <a:fillRef idx="1">
            <a:schemeClr val="lt1"/>
          </a:fillRef>
          <a:effectRef idx="0">
            <a:schemeClr val="dk1"/>
          </a:effectRef>
          <a:fontRef idx="minor">
            <a:schemeClr val="dk1"/>
          </a:fontRef>
        </p:style>
        <p:txBody>
          <a:bodyPr lIns="0" tIns="0" rIns="0" bIns="0" rtlCol="0" anchor="ctr"/>
          <a:lstStyle/>
          <a:p>
            <a:pPr algn="ctr" fontAlgn="base">
              <a:lnSpc>
                <a:spcPts val="1700"/>
              </a:lnSpc>
              <a:spcBef>
                <a:spcPct val="0"/>
              </a:spcBef>
              <a:spcAft>
                <a:spcPct val="0"/>
              </a:spcAft>
            </a:pPr>
            <a:endParaRPr lang="en-US" sz="1600">
              <a:solidFill>
                <a:srgbClr val="000000"/>
              </a:solidFill>
            </a:endParaRPr>
          </a:p>
        </p:txBody>
      </p:sp>
      <p:sp>
        <p:nvSpPr>
          <p:cNvPr id="18" name="Rectangle 17"/>
          <p:cNvSpPr/>
          <p:nvPr/>
        </p:nvSpPr>
        <p:spPr>
          <a:xfrm>
            <a:off x="4876800" y="4419600"/>
            <a:ext cx="2971800" cy="228600"/>
          </a:xfrm>
          <a:prstGeom prst="rect">
            <a:avLst/>
          </a:prstGeom>
          <a:solidFill>
            <a:srgbClr val="CCD9F4"/>
          </a:solidFill>
          <a:ln w="19050"/>
        </p:spPr>
        <p:style>
          <a:lnRef idx="2">
            <a:schemeClr val="dk1"/>
          </a:lnRef>
          <a:fillRef idx="1">
            <a:schemeClr val="lt1"/>
          </a:fillRef>
          <a:effectRef idx="0">
            <a:schemeClr val="dk1"/>
          </a:effectRef>
          <a:fontRef idx="minor">
            <a:schemeClr val="dk1"/>
          </a:fontRef>
        </p:style>
        <p:txBody>
          <a:bodyPr lIns="0" tIns="0" rIns="0" bIns="0" rtlCol="0" anchor="ctr"/>
          <a:lstStyle/>
          <a:p>
            <a:pPr algn="ctr" fontAlgn="base">
              <a:lnSpc>
                <a:spcPts val="1700"/>
              </a:lnSpc>
              <a:spcBef>
                <a:spcPct val="0"/>
              </a:spcBef>
              <a:spcAft>
                <a:spcPct val="0"/>
              </a:spcAft>
            </a:pPr>
            <a:endParaRPr lang="en-US" sz="1600">
              <a:solidFill>
                <a:srgbClr val="000000"/>
              </a:solidFill>
            </a:endParaRPr>
          </a:p>
        </p:txBody>
      </p:sp>
      <p:sp>
        <p:nvSpPr>
          <p:cNvPr id="20" name="Rectangle 19"/>
          <p:cNvSpPr/>
          <p:nvPr/>
        </p:nvSpPr>
        <p:spPr>
          <a:xfrm>
            <a:off x="4419600" y="4800600"/>
            <a:ext cx="3429000" cy="228600"/>
          </a:xfrm>
          <a:prstGeom prst="rect">
            <a:avLst/>
          </a:prstGeom>
          <a:solidFill>
            <a:srgbClr val="CCD9F4"/>
          </a:solidFill>
          <a:ln w="19050"/>
        </p:spPr>
        <p:style>
          <a:lnRef idx="2">
            <a:schemeClr val="dk1"/>
          </a:lnRef>
          <a:fillRef idx="1">
            <a:schemeClr val="lt1"/>
          </a:fillRef>
          <a:effectRef idx="0">
            <a:schemeClr val="dk1"/>
          </a:effectRef>
          <a:fontRef idx="minor">
            <a:schemeClr val="dk1"/>
          </a:fontRef>
        </p:style>
        <p:txBody>
          <a:bodyPr lIns="0" tIns="0" rIns="0" bIns="0" rtlCol="0" anchor="ctr"/>
          <a:lstStyle/>
          <a:p>
            <a:pPr algn="ctr" fontAlgn="base">
              <a:lnSpc>
                <a:spcPts val="1700"/>
              </a:lnSpc>
              <a:spcBef>
                <a:spcPct val="0"/>
              </a:spcBef>
              <a:spcAft>
                <a:spcPct val="0"/>
              </a:spcAft>
            </a:pPr>
            <a:endParaRPr lang="en-US" sz="1600">
              <a:solidFill>
                <a:srgbClr val="000000"/>
              </a:solidFill>
            </a:endParaRPr>
          </a:p>
        </p:txBody>
      </p:sp>
      <p:sp>
        <p:nvSpPr>
          <p:cNvPr id="21" name="Rounded Rectangle 20"/>
          <p:cNvSpPr/>
          <p:nvPr/>
        </p:nvSpPr>
        <p:spPr>
          <a:xfrm>
            <a:off x="5486400" y="4000100"/>
            <a:ext cx="304800" cy="1066800"/>
          </a:xfrm>
          <a:prstGeom prst="roundRect">
            <a:avLst/>
          </a:prstGeom>
          <a:noFill/>
          <a:ln>
            <a:solidFill>
              <a:srgbClr val="3167D3"/>
            </a:solidFill>
            <a:prstDash val="sysDot"/>
          </a:ln>
        </p:spPr>
        <p:style>
          <a:lnRef idx="2">
            <a:schemeClr val="dk1"/>
          </a:lnRef>
          <a:fillRef idx="1">
            <a:schemeClr val="lt1"/>
          </a:fillRef>
          <a:effectRef idx="0">
            <a:schemeClr val="dk1"/>
          </a:effectRef>
          <a:fontRef idx="minor">
            <a:schemeClr val="dk1"/>
          </a:fontRef>
        </p:style>
        <p:txBody>
          <a:bodyPr rtlCol="0" anchor="ctr"/>
          <a:lstStyle/>
          <a:p>
            <a:pPr algn="ctr" fontAlgn="base">
              <a:spcBef>
                <a:spcPct val="0"/>
              </a:spcBef>
              <a:spcAft>
                <a:spcPct val="0"/>
              </a:spcAft>
            </a:pPr>
            <a:endParaRPr lang="en-US">
              <a:solidFill>
                <a:srgbClr val="000000"/>
              </a:solidFill>
            </a:endParaRPr>
          </a:p>
        </p:txBody>
      </p:sp>
      <p:sp>
        <p:nvSpPr>
          <p:cNvPr id="22" name="Rounded Rectangle 21"/>
          <p:cNvSpPr/>
          <p:nvPr/>
        </p:nvSpPr>
        <p:spPr>
          <a:xfrm>
            <a:off x="5486400" y="3238100"/>
            <a:ext cx="304800" cy="685800"/>
          </a:xfrm>
          <a:prstGeom prst="roundRect">
            <a:avLst/>
          </a:prstGeom>
          <a:noFill/>
          <a:ln>
            <a:solidFill>
              <a:srgbClr val="00B800"/>
            </a:solidFill>
            <a:prstDash val="sysDot"/>
          </a:ln>
        </p:spPr>
        <p:style>
          <a:lnRef idx="2">
            <a:schemeClr val="dk1"/>
          </a:lnRef>
          <a:fillRef idx="1">
            <a:schemeClr val="lt1"/>
          </a:fillRef>
          <a:effectRef idx="0">
            <a:schemeClr val="dk1"/>
          </a:effectRef>
          <a:fontRef idx="minor">
            <a:schemeClr val="dk1"/>
          </a:fontRef>
        </p:style>
        <p:txBody>
          <a:bodyPr rtlCol="0" anchor="ctr"/>
          <a:lstStyle/>
          <a:p>
            <a:pPr algn="ctr" fontAlgn="base">
              <a:spcBef>
                <a:spcPct val="0"/>
              </a:spcBef>
              <a:spcAft>
                <a:spcPct val="0"/>
              </a:spcAft>
            </a:pPr>
            <a:endParaRPr lang="en-US">
              <a:solidFill>
                <a:srgbClr val="000000"/>
              </a:solidFill>
            </a:endParaRPr>
          </a:p>
        </p:txBody>
      </p:sp>
      <p:sp>
        <p:nvSpPr>
          <p:cNvPr id="24" name="TextBox 23"/>
          <p:cNvSpPr txBox="1"/>
          <p:nvPr/>
        </p:nvSpPr>
        <p:spPr>
          <a:xfrm>
            <a:off x="2286000" y="3633402"/>
            <a:ext cx="872034" cy="276999"/>
          </a:xfrm>
          <a:prstGeom prst="rect">
            <a:avLst/>
          </a:prstGeom>
          <a:noFill/>
        </p:spPr>
        <p:txBody>
          <a:bodyPr wrap="none" lIns="0" tIns="0" rIns="0" bIns="0" rtlCol="0">
            <a:spAutoFit/>
          </a:bodyPr>
          <a:lstStyle/>
          <a:p>
            <a:pPr fontAlgn="base">
              <a:spcBef>
                <a:spcPct val="0"/>
              </a:spcBef>
              <a:spcAft>
                <a:spcPct val="0"/>
              </a:spcAft>
            </a:pPr>
            <a:r>
              <a:rPr lang="en-US" dirty="0">
                <a:solidFill>
                  <a:srgbClr val="000000"/>
                </a:solidFill>
              </a:rPr>
              <a:t>Server 2</a:t>
            </a:r>
          </a:p>
        </p:txBody>
      </p:sp>
      <p:sp>
        <p:nvSpPr>
          <p:cNvPr id="25" name="TextBox 24"/>
          <p:cNvSpPr txBox="1"/>
          <p:nvPr/>
        </p:nvSpPr>
        <p:spPr>
          <a:xfrm>
            <a:off x="2286000" y="4014402"/>
            <a:ext cx="872034" cy="276999"/>
          </a:xfrm>
          <a:prstGeom prst="rect">
            <a:avLst/>
          </a:prstGeom>
          <a:noFill/>
        </p:spPr>
        <p:txBody>
          <a:bodyPr wrap="none" lIns="0" tIns="0" rIns="0" bIns="0" rtlCol="0">
            <a:spAutoFit/>
          </a:bodyPr>
          <a:lstStyle/>
          <a:p>
            <a:pPr fontAlgn="base">
              <a:spcBef>
                <a:spcPct val="0"/>
              </a:spcBef>
              <a:spcAft>
                <a:spcPct val="0"/>
              </a:spcAft>
            </a:pPr>
            <a:r>
              <a:rPr lang="en-US" dirty="0">
                <a:solidFill>
                  <a:srgbClr val="000000"/>
                </a:solidFill>
              </a:rPr>
              <a:t>Server 3</a:t>
            </a:r>
          </a:p>
        </p:txBody>
      </p:sp>
      <p:sp>
        <p:nvSpPr>
          <p:cNvPr id="26" name="TextBox 25"/>
          <p:cNvSpPr txBox="1"/>
          <p:nvPr/>
        </p:nvSpPr>
        <p:spPr>
          <a:xfrm>
            <a:off x="2286000" y="4395402"/>
            <a:ext cx="872034" cy="276999"/>
          </a:xfrm>
          <a:prstGeom prst="rect">
            <a:avLst/>
          </a:prstGeom>
          <a:noFill/>
        </p:spPr>
        <p:txBody>
          <a:bodyPr wrap="none" lIns="0" tIns="0" rIns="0" bIns="0" rtlCol="0">
            <a:spAutoFit/>
          </a:bodyPr>
          <a:lstStyle/>
          <a:p>
            <a:pPr fontAlgn="base">
              <a:spcBef>
                <a:spcPct val="0"/>
              </a:spcBef>
              <a:spcAft>
                <a:spcPct val="0"/>
              </a:spcAft>
            </a:pPr>
            <a:r>
              <a:rPr lang="en-US" dirty="0">
                <a:solidFill>
                  <a:srgbClr val="000000"/>
                </a:solidFill>
              </a:rPr>
              <a:t>Server 4</a:t>
            </a:r>
          </a:p>
        </p:txBody>
      </p:sp>
      <p:sp>
        <p:nvSpPr>
          <p:cNvPr id="27" name="TextBox 26"/>
          <p:cNvSpPr txBox="1"/>
          <p:nvPr/>
        </p:nvSpPr>
        <p:spPr>
          <a:xfrm>
            <a:off x="2286000" y="4776402"/>
            <a:ext cx="872034" cy="276999"/>
          </a:xfrm>
          <a:prstGeom prst="rect">
            <a:avLst/>
          </a:prstGeom>
          <a:noFill/>
        </p:spPr>
        <p:txBody>
          <a:bodyPr wrap="none" lIns="0" tIns="0" rIns="0" bIns="0" rtlCol="0">
            <a:spAutoFit/>
          </a:bodyPr>
          <a:lstStyle/>
          <a:p>
            <a:pPr fontAlgn="base">
              <a:spcBef>
                <a:spcPct val="0"/>
              </a:spcBef>
              <a:spcAft>
                <a:spcPct val="0"/>
              </a:spcAft>
            </a:pPr>
            <a:r>
              <a:rPr lang="en-US" dirty="0">
                <a:solidFill>
                  <a:srgbClr val="000000"/>
                </a:solidFill>
              </a:rPr>
              <a:t>Server 5</a:t>
            </a:r>
          </a:p>
        </p:txBody>
      </p:sp>
      <p:sp>
        <p:nvSpPr>
          <p:cNvPr id="33" name="TextBox 32"/>
          <p:cNvSpPr txBox="1"/>
          <p:nvPr/>
        </p:nvSpPr>
        <p:spPr>
          <a:xfrm>
            <a:off x="8686800" y="3442902"/>
            <a:ext cx="1498808" cy="276999"/>
          </a:xfrm>
          <a:prstGeom prst="rect">
            <a:avLst/>
          </a:prstGeom>
          <a:noFill/>
        </p:spPr>
        <p:txBody>
          <a:bodyPr wrap="none" lIns="0" tIns="0" rIns="0" bIns="0" rtlCol="0">
            <a:spAutoFit/>
          </a:bodyPr>
          <a:lstStyle/>
          <a:p>
            <a:pPr fontAlgn="base">
              <a:spcBef>
                <a:spcPct val="0"/>
              </a:spcBef>
              <a:spcAft>
                <a:spcPct val="0"/>
              </a:spcAft>
            </a:pPr>
            <a:r>
              <a:rPr lang="en-US" dirty="0">
                <a:solidFill>
                  <a:srgbClr val="008E00"/>
                </a:solidFill>
              </a:rPr>
              <a:t>Majority of C</a:t>
            </a:r>
            <a:r>
              <a:rPr lang="en-US" baseline="-25000" dirty="0">
                <a:solidFill>
                  <a:srgbClr val="008E00"/>
                </a:solidFill>
              </a:rPr>
              <a:t>old</a:t>
            </a:r>
          </a:p>
        </p:txBody>
      </p:sp>
      <p:sp>
        <p:nvSpPr>
          <p:cNvPr id="34" name="TextBox 33"/>
          <p:cNvSpPr txBox="1"/>
          <p:nvPr/>
        </p:nvSpPr>
        <p:spPr>
          <a:xfrm>
            <a:off x="8686800" y="4419601"/>
            <a:ext cx="1575752" cy="276999"/>
          </a:xfrm>
          <a:prstGeom prst="rect">
            <a:avLst/>
          </a:prstGeom>
          <a:noFill/>
        </p:spPr>
        <p:txBody>
          <a:bodyPr wrap="none" lIns="0" tIns="0" rIns="0" bIns="0" rtlCol="0">
            <a:spAutoFit/>
          </a:bodyPr>
          <a:lstStyle/>
          <a:p>
            <a:pPr fontAlgn="base">
              <a:spcBef>
                <a:spcPct val="0"/>
              </a:spcBef>
              <a:spcAft>
                <a:spcPct val="0"/>
              </a:spcAft>
            </a:pPr>
            <a:r>
              <a:rPr lang="en-US" dirty="0">
                <a:solidFill>
                  <a:srgbClr val="3167D3"/>
                </a:solidFill>
              </a:rPr>
              <a:t>Majority of </a:t>
            </a:r>
            <a:r>
              <a:rPr lang="en-US" dirty="0" err="1">
                <a:solidFill>
                  <a:srgbClr val="3167D3"/>
                </a:solidFill>
              </a:rPr>
              <a:t>C</a:t>
            </a:r>
            <a:r>
              <a:rPr lang="en-US" baseline="-25000" dirty="0" err="1">
                <a:solidFill>
                  <a:srgbClr val="3167D3"/>
                </a:solidFill>
              </a:rPr>
              <a:t>new</a:t>
            </a:r>
            <a:endParaRPr lang="en-US" baseline="-25000" dirty="0">
              <a:solidFill>
                <a:srgbClr val="3167D3"/>
              </a:solidFill>
            </a:endParaRPr>
          </a:p>
        </p:txBody>
      </p:sp>
      <p:sp>
        <p:nvSpPr>
          <p:cNvPr id="39" name="Freeform 38"/>
          <p:cNvSpPr/>
          <p:nvPr/>
        </p:nvSpPr>
        <p:spPr>
          <a:xfrm flipV="1">
            <a:off x="5715000" y="2822437"/>
            <a:ext cx="3581412" cy="605760"/>
          </a:xfrm>
          <a:custGeom>
            <a:avLst/>
            <a:gdLst>
              <a:gd name="connsiteX0" fmla="*/ 3667225 w 3667225"/>
              <a:gd name="connsiteY0" fmla="*/ 0 h 386974"/>
              <a:gd name="connsiteX1" fmla="*/ 1838425 w 3667225"/>
              <a:gd name="connsiteY1" fmla="*/ 385011 h 386974"/>
              <a:gd name="connsiteX2" fmla="*/ 0 w 3667225"/>
              <a:gd name="connsiteY2" fmla="*/ 192506 h 386974"/>
              <a:gd name="connsiteX0" fmla="*/ 3667239 w 3667239"/>
              <a:gd name="connsiteY0" fmla="*/ 0 h 396392"/>
              <a:gd name="connsiteX1" fmla="*/ 1838439 w 3667239"/>
              <a:gd name="connsiteY1" fmla="*/ 385011 h 396392"/>
              <a:gd name="connsiteX2" fmla="*/ 14 w 3667239"/>
              <a:gd name="connsiteY2" fmla="*/ 192506 h 396392"/>
              <a:gd name="connsiteX0" fmla="*/ 3667239 w 3667239"/>
              <a:gd name="connsiteY0" fmla="*/ 0 h 385151"/>
              <a:gd name="connsiteX1" fmla="*/ 1838439 w 3667239"/>
              <a:gd name="connsiteY1" fmla="*/ 385011 h 385151"/>
              <a:gd name="connsiteX2" fmla="*/ 14 w 3667239"/>
              <a:gd name="connsiteY2" fmla="*/ 192506 h 385151"/>
              <a:gd name="connsiteX0" fmla="*/ 3667239 w 3667270"/>
              <a:gd name="connsiteY0" fmla="*/ 0 h 387089"/>
              <a:gd name="connsiteX1" fmla="*/ 1838439 w 3667270"/>
              <a:gd name="connsiteY1" fmla="*/ 385011 h 387089"/>
              <a:gd name="connsiteX2" fmla="*/ 14 w 3667270"/>
              <a:gd name="connsiteY2" fmla="*/ 192506 h 387089"/>
              <a:gd name="connsiteX0" fmla="*/ 3676864 w 3676895"/>
              <a:gd name="connsiteY0" fmla="*/ 0 h 392010"/>
              <a:gd name="connsiteX1" fmla="*/ 1848064 w 3676895"/>
              <a:gd name="connsiteY1" fmla="*/ 385011 h 392010"/>
              <a:gd name="connsiteX2" fmla="*/ 13 w 3676895"/>
              <a:gd name="connsiteY2" fmla="*/ 165341 h 392010"/>
              <a:gd name="connsiteX0" fmla="*/ 3676864 w 3676895"/>
              <a:gd name="connsiteY0" fmla="*/ 0 h 385691"/>
              <a:gd name="connsiteX1" fmla="*/ 1848064 w 3676895"/>
              <a:gd name="connsiteY1" fmla="*/ 385011 h 385691"/>
              <a:gd name="connsiteX2" fmla="*/ 13 w 3676895"/>
              <a:gd name="connsiteY2" fmla="*/ 165341 h 385691"/>
              <a:gd name="connsiteX0" fmla="*/ 3667239 w 3667271"/>
              <a:gd name="connsiteY0" fmla="*/ 0 h 346132"/>
              <a:gd name="connsiteX1" fmla="*/ 1848064 w 3667271"/>
              <a:gd name="connsiteY1" fmla="*/ 341548 h 346132"/>
              <a:gd name="connsiteX2" fmla="*/ 13 w 3667271"/>
              <a:gd name="connsiteY2" fmla="*/ 121878 h 346132"/>
              <a:gd name="connsiteX0" fmla="*/ 3667239 w 3667239"/>
              <a:gd name="connsiteY0" fmla="*/ 0 h 346132"/>
              <a:gd name="connsiteX1" fmla="*/ 1848064 w 3667239"/>
              <a:gd name="connsiteY1" fmla="*/ 341548 h 346132"/>
              <a:gd name="connsiteX2" fmla="*/ 13 w 3667239"/>
              <a:gd name="connsiteY2" fmla="*/ 121878 h 346132"/>
              <a:gd name="connsiteX0" fmla="*/ 3667240 w 3667240"/>
              <a:gd name="connsiteY0" fmla="*/ 0 h 341912"/>
              <a:gd name="connsiteX1" fmla="*/ 1848065 w 3667240"/>
              <a:gd name="connsiteY1" fmla="*/ 341548 h 341912"/>
              <a:gd name="connsiteX2" fmla="*/ 14 w 3667240"/>
              <a:gd name="connsiteY2" fmla="*/ 121878 h 341912"/>
            </a:gdLst>
            <a:ahLst/>
            <a:cxnLst>
              <a:cxn ang="0">
                <a:pos x="connsiteX0" y="connsiteY0"/>
              </a:cxn>
              <a:cxn ang="0">
                <a:pos x="connsiteX1" y="connsiteY1"/>
              </a:cxn>
              <a:cxn ang="0">
                <a:pos x="connsiteX2" y="connsiteY2"/>
              </a:cxn>
            </a:cxnLst>
            <a:rect l="l" t="t" r="r" b="b"/>
            <a:pathLst>
              <a:path w="3667240" h="341912">
                <a:moveTo>
                  <a:pt x="3667240" y="0"/>
                </a:moveTo>
                <a:cubicBezTo>
                  <a:pt x="3655208" y="315111"/>
                  <a:pt x="2478520" y="337533"/>
                  <a:pt x="1848065" y="341548"/>
                </a:cubicBezTo>
                <a:cubicBezTo>
                  <a:pt x="1217610" y="345563"/>
                  <a:pt x="-4799" y="319197"/>
                  <a:pt x="14" y="121878"/>
                </a:cubicBezTo>
              </a:path>
            </a:pathLst>
          </a:custGeom>
          <a:noFill/>
          <a:ln>
            <a:solidFill>
              <a:srgbClr val="008E00"/>
            </a:solidFill>
            <a:tailEnd type="triangle" w="med" len="lg"/>
          </a:ln>
        </p:spPr>
        <p:style>
          <a:lnRef idx="2">
            <a:schemeClr val="dk1"/>
          </a:lnRef>
          <a:fillRef idx="1">
            <a:schemeClr val="lt1"/>
          </a:fillRef>
          <a:effectRef idx="0">
            <a:schemeClr val="dk1"/>
          </a:effectRef>
          <a:fontRef idx="minor">
            <a:schemeClr val="dk1"/>
          </a:fontRef>
        </p:style>
        <p:txBody>
          <a:bodyPr rtlCol="0" anchor="ctr"/>
          <a:lstStyle/>
          <a:p>
            <a:pPr algn="ctr" fontAlgn="base">
              <a:spcBef>
                <a:spcPct val="0"/>
              </a:spcBef>
              <a:spcAft>
                <a:spcPct val="0"/>
              </a:spcAft>
            </a:pPr>
            <a:endParaRPr lang="en-US">
              <a:solidFill>
                <a:srgbClr val="000000"/>
              </a:solidFill>
            </a:endParaRPr>
          </a:p>
        </p:txBody>
      </p:sp>
      <p:sp>
        <p:nvSpPr>
          <p:cNvPr id="40" name="Freeform 39"/>
          <p:cNvSpPr/>
          <p:nvPr/>
        </p:nvSpPr>
        <p:spPr>
          <a:xfrm>
            <a:off x="5715000" y="4687574"/>
            <a:ext cx="3591027" cy="798825"/>
          </a:xfrm>
          <a:custGeom>
            <a:avLst/>
            <a:gdLst>
              <a:gd name="connsiteX0" fmla="*/ 3667225 w 3667225"/>
              <a:gd name="connsiteY0" fmla="*/ 0 h 386974"/>
              <a:gd name="connsiteX1" fmla="*/ 1838425 w 3667225"/>
              <a:gd name="connsiteY1" fmla="*/ 385011 h 386974"/>
              <a:gd name="connsiteX2" fmla="*/ 0 w 3667225"/>
              <a:gd name="connsiteY2" fmla="*/ 192506 h 386974"/>
              <a:gd name="connsiteX0" fmla="*/ 3667239 w 3667239"/>
              <a:gd name="connsiteY0" fmla="*/ 0 h 396392"/>
              <a:gd name="connsiteX1" fmla="*/ 1838439 w 3667239"/>
              <a:gd name="connsiteY1" fmla="*/ 385011 h 396392"/>
              <a:gd name="connsiteX2" fmla="*/ 14 w 3667239"/>
              <a:gd name="connsiteY2" fmla="*/ 192506 h 396392"/>
              <a:gd name="connsiteX0" fmla="*/ 3667239 w 3667239"/>
              <a:gd name="connsiteY0" fmla="*/ 0 h 385151"/>
              <a:gd name="connsiteX1" fmla="*/ 1838439 w 3667239"/>
              <a:gd name="connsiteY1" fmla="*/ 385011 h 385151"/>
              <a:gd name="connsiteX2" fmla="*/ 14 w 3667239"/>
              <a:gd name="connsiteY2" fmla="*/ 192506 h 385151"/>
              <a:gd name="connsiteX0" fmla="*/ 3667239 w 3667270"/>
              <a:gd name="connsiteY0" fmla="*/ 0 h 387089"/>
              <a:gd name="connsiteX1" fmla="*/ 1838439 w 3667270"/>
              <a:gd name="connsiteY1" fmla="*/ 385011 h 387089"/>
              <a:gd name="connsiteX2" fmla="*/ 14 w 3667270"/>
              <a:gd name="connsiteY2" fmla="*/ 192506 h 387089"/>
              <a:gd name="connsiteX0" fmla="*/ 3676864 w 3676895"/>
              <a:gd name="connsiteY0" fmla="*/ 0 h 392010"/>
              <a:gd name="connsiteX1" fmla="*/ 1848064 w 3676895"/>
              <a:gd name="connsiteY1" fmla="*/ 385011 h 392010"/>
              <a:gd name="connsiteX2" fmla="*/ 13 w 3676895"/>
              <a:gd name="connsiteY2" fmla="*/ 165341 h 392010"/>
              <a:gd name="connsiteX0" fmla="*/ 3676864 w 3676895"/>
              <a:gd name="connsiteY0" fmla="*/ 0 h 385691"/>
              <a:gd name="connsiteX1" fmla="*/ 1848064 w 3676895"/>
              <a:gd name="connsiteY1" fmla="*/ 385011 h 385691"/>
              <a:gd name="connsiteX2" fmla="*/ 13 w 3676895"/>
              <a:gd name="connsiteY2" fmla="*/ 165341 h 385691"/>
              <a:gd name="connsiteX0" fmla="*/ 3686489 w 3686520"/>
              <a:gd name="connsiteY0" fmla="*/ 0 h 461109"/>
              <a:gd name="connsiteX1" fmla="*/ 1848064 w 3686520"/>
              <a:gd name="connsiteY1" fmla="*/ 450205 h 461109"/>
              <a:gd name="connsiteX2" fmla="*/ 13 w 3686520"/>
              <a:gd name="connsiteY2" fmla="*/ 230535 h 461109"/>
              <a:gd name="connsiteX0" fmla="*/ 3686489 w 3686520"/>
              <a:gd name="connsiteY0" fmla="*/ 0 h 461109"/>
              <a:gd name="connsiteX1" fmla="*/ 1848064 w 3686520"/>
              <a:gd name="connsiteY1" fmla="*/ 450205 h 461109"/>
              <a:gd name="connsiteX2" fmla="*/ 13 w 3686520"/>
              <a:gd name="connsiteY2" fmla="*/ 230535 h 461109"/>
              <a:gd name="connsiteX0" fmla="*/ 3686490 w 3686522"/>
              <a:gd name="connsiteY0" fmla="*/ 0 h 450884"/>
              <a:gd name="connsiteX1" fmla="*/ 1848065 w 3686522"/>
              <a:gd name="connsiteY1" fmla="*/ 450205 h 450884"/>
              <a:gd name="connsiteX2" fmla="*/ 14 w 3686522"/>
              <a:gd name="connsiteY2" fmla="*/ 230535 h 450884"/>
            </a:gdLst>
            <a:ahLst/>
            <a:cxnLst>
              <a:cxn ang="0">
                <a:pos x="connsiteX0" y="connsiteY0"/>
              </a:cxn>
              <a:cxn ang="0">
                <a:pos x="connsiteX1" y="connsiteY1"/>
              </a:cxn>
              <a:cxn ang="0">
                <a:pos x="connsiteX2" y="connsiteY2"/>
              </a:cxn>
            </a:cxnLst>
            <a:rect l="l" t="t" r="r" b="b"/>
            <a:pathLst>
              <a:path w="3686522" h="450884">
                <a:moveTo>
                  <a:pt x="3686490" y="0"/>
                </a:moveTo>
                <a:cubicBezTo>
                  <a:pt x="3693709" y="380305"/>
                  <a:pt x="2491354" y="444380"/>
                  <a:pt x="1848065" y="450205"/>
                </a:cubicBezTo>
                <a:cubicBezTo>
                  <a:pt x="1204776" y="456030"/>
                  <a:pt x="-4799" y="427854"/>
                  <a:pt x="14" y="230535"/>
                </a:cubicBezTo>
              </a:path>
            </a:pathLst>
          </a:custGeom>
          <a:noFill/>
          <a:ln>
            <a:solidFill>
              <a:srgbClr val="3167D3"/>
            </a:solidFill>
            <a:tailEnd type="triangle" w="med" len="lg"/>
          </a:ln>
        </p:spPr>
        <p:style>
          <a:lnRef idx="2">
            <a:schemeClr val="dk1"/>
          </a:lnRef>
          <a:fillRef idx="1">
            <a:schemeClr val="lt1"/>
          </a:fillRef>
          <a:effectRef idx="0">
            <a:schemeClr val="dk1"/>
          </a:effectRef>
          <a:fontRef idx="minor">
            <a:schemeClr val="dk1"/>
          </a:fontRef>
        </p:style>
        <p:txBody>
          <a:bodyPr rtlCol="0" anchor="ctr"/>
          <a:lstStyle/>
          <a:p>
            <a:pPr algn="ctr" fontAlgn="base">
              <a:spcBef>
                <a:spcPct val="0"/>
              </a:spcBef>
              <a:spcAft>
                <a:spcPct val="0"/>
              </a:spcAft>
            </a:pPr>
            <a:endParaRPr lang="en-US">
              <a:solidFill>
                <a:srgbClr val="000000"/>
              </a:solidFill>
            </a:endParaRPr>
          </a:p>
        </p:txBody>
      </p:sp>
      <p:cxnSp>
        <p:nvCxnSpPr>
          <p:cNvPr id="43" name="Straight Connector 42"/>
          <p:cNvCxnSpPr/>
          <p:nvPr/>
        </p:nvCxnSpPr>
        <p:spPr>
          <a:xfrm>
            <a:off x="3352800" y="5181600"/>
            <a:ext cx="4495800" cy="0"/>
          </a:xfrm>
          <a:prstGeom prst="line">
            <a:avLst/>
          </a:prstGeom>
          <a:ln w="19050" cap="rnd">
            <a:tailEnd type="triangle" w="sm" len="lg"/>
          </a:ln>
          <a:effectLst/>
        </p:spPr>
        <p:style>
          <a:lnRef idx="2">
            <a:schemeClr val="dk1"/>
          </a:lnRef>
          <a:fillRef idx="0">
            <a:schemeClr val="dk1"/>
          </a:fillRef>
          <a:effectRef idx="1">
            <a:schemeClr val="dk1"/>
          </a:effectRef>
          <a:fontRef idx="minor">
            <a:schemeClr val="tx1"/>
          </a:fontRef>
        </p:style>
      </p:cxnSp>
      <p:sp>
        <p:nvSpPr>
          <p:cNvPr id="44" name="TextBox 43"/>
          <p:cNvSpPr txBox="1"/>
          <p:nvPr/>
        </p:nvSpPr>
        <p:spPr>
          <a:xfrm>
            <a:off x="3352800" y="5181600"/>
            <a:ext cx="338234" cy="215444"/>
          </a:xfrm>
          <a:prstGeom prst="rect">
            <a:avLst/>
          </a:prstGeom>
          <a:noFill/>
        </p:spPr>
        <p:txBody>
          <a:bodyPr wrap="none" lIns="0" tIns="0" rIns="0" bIns="0" rtlCol="0">
            <a:spAutoFit/>
          </a:bodyPr>
          <a:lstStyle/>
          <a:p>
            <a:pPr fontAlgn="base">
              <a:spcBef>
                <a:spcPct val="0"/>
              </a:spcBef>
              <a:spcAft>
                <a:spcPct val="0"/>
              </a:spcAft>
            </a:pPr>
            <a:r>
              <a:rPr lang="en-US" sz="1400" dirty="0">
                <a:solidFill>
                  <a:srgbClr val="000000"/>
                </a:solidFill>
              </a:rPr>
              <a:t>time</a:t>
            </a:r>
          </a:p>
        </p:txBody>
      </p:sp>
      <p:sp>
        <p:nvSpPr>
          <p:cNvPr id="11" name="TextBox 10"/>
          <p:cNvSpPr txBox="1"/>
          <p:nvPr/>
        </p:nvSpPr>
        <p:spPr>
          <a:xfrm>
            <a:off x="964656" y="3957118"/>
            <a:ext cx="902811" cy="369332"/>
          </a:xfrm>
          <a:prstGeom prst="rect">
            <a:avLst/>
          </a:prstGeom>
          <a:noFill/>
        </p:spPr>
        <p:txBody>
          <a:bodyPr wrap="none" rtlCol="0">
            <a:spAutoFit/>
          </a:bodyPr>
          <a:lstStyle/>
          <a:p>
            <a:r>
              <a:rPr lang="en-US" smtClean="0"/>
              <a:t>Leader</a:t>
            </a:r>
            <a:endParaRPr lang="en-US"/>
          </a:p>
        </p:txBody>
      </p:sp>
      <p:cxnSp>
        <p:nvCxnSpPr>
          <p:cNvPr id="19" name="Straight Arrow Connector 18"/>
          <p:cNvCxnSpPr/>
          <p:nvPr/>
        </p:nvCxnSpPr>
        <p:spPr>
          <a:xfrm>
            <a:off x="1864678" y="4166435"/>
            <a:ext cx="314427" cy="2"/>
          </a:xfrm>
          <a:prstGeom prst="straightConnector1">
            <a:avLst/>
          </a:prstGeom>
          <a:ln w="19050" cap="rnd">
            <a:tailEnd type="triangle"/>
          </a:ln>
          <a:effectLst/>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8111635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Raft Configuration Update Approach</a:t>
            </a:r>
            <a:endParaRPr lang="en-US" dirty="0"/>
          </a:p>
        </p:txBody>
      </p:sp>
      <p:sp>
        <p:nvSpPr>
          <p:cNvPr id="3" name="Text Placeholder 2"/>
          <p:cNvSpPr>
            <a:spLocks noGrp="1"/>
          </p:cNvSpPr>
          <p:nvPr>
            <p:ph type="body" idx="1"/>
          </p:nvPr>
        </p:nvSpPr>
        <p:spPr/>
        <p:txBody>
          <a:bodyPr/>
          <a:lstStyle/>
          <a:p>
            <a:r>
              <a:rPr lang="en-US" dirty="0" smtClean="0"/>
              <a:t>“</a:t>
            </a:r>
            <a:r>
              <a:rPr lang="en-US" dirty="0" smtClean="0"/>
              <a:t>Soft” updates </a:t>
            </a:r>
            <a:r>
              <a:rPr lang="en-US" dirty="0" smtClean="0"/>
              <a:t>without disruption to clients or major switchovers, and with ability to roll back (by rolling forward).</a:t>
            </a:r>
            <a:endParaRPr lang="en-US" dirty="0"/>
          </a:p>
        </p:txBody>
      </p:sp>
    </p:spTree>
    <p:extLst>
      <p:ext uri="{BB962C8B-B14F-4D97-AF65-F5344CB8AC3E}">
        <p14:creationId xmlns:p14="http://schemas.microsoft.com/office/powerpoint/2010/main" val="4248905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Joint Consensus in Raft</a:t>
            </a:r>
            <a:endParaRPr lang="en-US" dirty="0"/>
          </a:p>
        </p:txBody>
      </p:sp>
      <p:sp>
        <p:nvSpPr>
          <p:cNvPr id="3" name="Content Placeholder 2"/>
          <p:cNvSpPr>
            <a:spLocks noGrp="1"/>
          </p:cNvSpPr>
          <p:nvPr>
            <p:ph idx="1"/>
          </p:nvPr>
        </p:nvSpPr>
        <p:spPr/>
        <p:txBody>
          <a:bodyPr>
            <a:normAutofit fontScale="92500"/>
          </a:bodyPr>
          <a:lstStyle/>
          <a:p>
            <a:r>
              <a:rPr lang="en-US" dirty="0" smtClean="0"/>
              <a:t>Imagine bringing up the servers in the new configuration.  </a:t>
            </a:r>
          </a:p>
          <a:p>
            <a:pPr lvl="1"/>
            <a:r>
              <a:rPr lang="en-US" dirty="0" smtClean="0"/>
              <a:t>The leader of the old configuration also knows how to contact all the members of the new configuration.</a:t>
            </a:r>
          </a:p>
          <a:p>
            <a:r>
              <a:rPr lang="en-US" dirty="0" smtClean="0"/>
              <a:t>During the transition, all the servers (old and new) must belong to a joint configuration</a:t>
            </a:r>
          </a:p>
          <a:p>
            <a:pPr lvl="1"/>
            <a:r>
              <a:rPr lang="en-US" dirty="0" smtClean="0"/>
              <a:t>The </a:t>
            </a:r>
            <a:r>
              <a:rPr lang="en-US" dirty="0"/>
              <a:t>l</a:t>
            </a:r>
            <a:r>
              <a:rPr lang="en-US" dirty="0" smtClean="0"/>
              <a:t>eader of the old configuration is leader of the joint configuration.</a:t>
            </a:r>
          </a:p>
          <a:p>
            <a:pPr lvl="1"/>
            <a:r>
              <a:rPr lang="en-US" dirty="0" smtClean="0"/>
              <a:t>The leader can continue to serve requests from clients while the configuration is changing.</a:t>
            </a:r>
          </a:p>
          <a:p>
            <a:r>
              <a:rPr lang="en-US" dirty="0"/>
              <a:t>The Leader will update the new followers’ logs until they are up to date</a:t>
            </a:r>
            <a:r>
              <a:rPr lang="en-US" dirty="0" smtClean="0"/>
              <a:t>.</a:t>
            </a:r>
          </a:p>
          <a:p>
            <a:r>
              <a:rPr lang="en-US" dirty="0" smtClean="0"/>
              <a:t>Log entries from clients are replicated across the entire joint configuration.</a:t>
            </a:r>
          </a:p>
          <a:p>
            <a:endParaRPr lang="en-US" dirty="0"/>
          </a:p>
        </p:txBody>
      </p:sp>
    </p:spTree>
    <p:extLst>
      <p:ext uri="{BB962C8B-B14F-4D97-AF65-F5344CB8AC3E}">
        <p14:creationId xmlns:p14="http://schemas.microsoft.com/office/powerpoint/2010/main" val="20292251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724835" y="2810435"/>
            <a:ext cx="1694330" cy="161364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Raft Leader</a:t>
            </a:r>
          </a:p>
          <a:p>
            <a:pPr algn="ctr"/>
            <a:r>
              <a:rPr lang="en-US" dirty="0" smtClean="0"/>
              <a:t>R1</a:t>
            </a:r>
            <a:endParaRPr lang="en-US" dirty="0"/>
          </a:p>
        </p:txBody>
      </p:sp>
      <p:sp>
        <p:nvSpPr>
          <p:cNvPr id="10" name="Rectangle 9"/>
          <p:cNvSpPr/>
          <p:nvPr/>
        </p:nvSpPr>
        <p:spPr>
          <a:xfrm>
            <a:off x="6270811" y="1196788"/>
            <a:ext cx="1694330" cy="161364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Raft Follower</a:t>
            </a:r>
          </a:p>
          <a:p>
            <a:pPr algn="ctr"/>
            <a:r>
              <a:rPr lang="en-US" dirty="0" smtClean="0"/>
              <a:t>R2</a:t>
            </a:r>
            <a:endParaRPr lang="en-US" dirty="0"/>
          </a:p>
        </p:txBody>
      </p:sp>
      <p:sp>
        <p:nvSpPr>
          <p:cNvPr id="11" name="Rectangle 10"/>
          <p:cNvSpPr/>
          <p:nvPr/>
        </p:nvSpPr>
        <p:spPr>
          <a:xfrm>
            <a:off x="8292352" y="1196788"/>
            <a:ext cx="1694330" cy="161364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Raft Follower </a:t>
            </a:r>
          </a:p>
          <a:p>
            <a:pPr algn="ctr"/>
            <a:r>
              <a:rPr lang="en-US" dirty="0" smtClean="0"/>
              <a:t>R3</a:t>
            </a:r>
            <a:endParaRPr lang="en-US" dirty="0"/>
          </a:p>
        </p:txBody>
      </p:sp>
      <p:sp>
        <p:nvSpPr>
          <p:cNvPr id="12" name="Rectangle 11"/>
          <p:cNvSpPr/>
          <p:nvPr/>
        </p:nvSpPr>
        <p:spPr>
          <a:xfrm>
            <a:off x="6270810" y="4814046"/>
            <a:ext cx="1694330" cy="161364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smtClean="0"/>
              <a:t>Raft Follower</a:t>
            </a:r>
          </a:p>
          <a:p>
            <a:pPr algn="ctr"/>
            <a:r>
              <a:rPr lang="en-US" dirty="0" smtClean="0"/>
              <a:t>R4</a:t>
            </a:r>
            <a:endParaRPr lang="en-US" dirty="0"/>
          </a:p>
        </p:txBody>
      </p:sp>
      <p:sp>
        <p:nvSpPr>
          <p:cNvPr id="13" name="Rectangle 12"/>
          <p:cNvSpPr/>
          <p:nvPr/>
        </p:nvSpPr>
        <p:spPr>
          <a:xfrm>
            <a:off x="8292352" y="4814046"/>
            <a:ext cx="1694330" cy="161364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smtClean="0"/>
              <a:t>Raft Follower</a:t>
            </a:r>
          </a:p>
          <a:p>
            <a:pPr algn="ctr"/>
            <a:r>
              <a:rPr lang="en-US" dirty="0" smtClean="0"/>
              <a:t>R5</a:t>
            </a:r>
            <a:endParaRPr lang="en-US" dirty="0"/>
          </a:p>
        </p:txBody>
      </p:sp>
      <p:cxnSp>
        <p:nvCxnSpPr>
          <p:cNvPr id="17" name="Straight Arrow Connector 16"/>
          <p:cNvCxnSpPr>
            <a:stCxn id="5" idx="3"/>
            <a:endCxn id="10" idx="1"/>
          </p:cNvCxnSpPr>
          <p:nvPr/>
        </p:nvCxnSpPr>
        <p:spPr>
          <a:xfrm flipV="1">
            <a:off x="5419165" y="2003612"/>
            <a:ext cx="851646" cy="161364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5" idx="3"/>
            <a:endCxn id="11" idx="2"/>
          </p:cNvCxnSpPr>
          <p:nvPr/>
        </p:nvCxnSpPr>
        <p:spPr>
          <a:xfrm flipV="1">
            <a:off x="5419165" y="2810435"/>
            <a:ext cx="3720352" cy="806824"/>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stCxn id="5" idx="3"/>
          </p:cNvCxnSpPr>
          <p:nvPr/>
        </p:nvCxnSpPr>
        <p:spPr>
          <a:xfrm>
            <a:off x="5419165" y="3617259"/>
            <a:ext cx="3617259" cy="119678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stCxn id="5" idx="3"/>
            <a:endCxn id="12" idx="0"/>
          </p:cNvCxnSpPr>
          <p:nvPr/>
        </p:nvCxnSpPr>
        <p:spPr>
          <a:xfrm>
            <a:off x="5419165" y="3617259"/>
            <a:ext cx="1698810" cy="119678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33" name="Right Brace 32"/>
          <p:cNvSpPr/>
          <p:nvPr/>
        </p:nvSpPr>
        <p:spPr>
          <a:xfrm>
            <a:off x="10555941" y="887506"/>
            <a:ext cx="450700" cy="2164976"/>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4" name="TextBox 33"/>
          <p:cNvSpPr txBox="1"/>
          <p:nvPr/>
        </p:nvSpPr>
        <p:spPr>
          <a:xfrm>
            <a:off x="11020088" y="1785328"/>
            <a:ext cx="1162947" cy="369332"/>
          </a:xfrm>
          <a:prstGeom prst="rect">
            <a:avLst/>
          </a:prstGeom>
          <a:noFill/>
        </p:spPr>
        <p:txBody>
          <a:bodyPr wrap="none" rtlCol="0">
            <a:spAutoFit/>
          </a:bodyPr>
          <a:lstStyle/>
          <a:p>
            <a:r>
              <a:rPr lang="en-US" dirty="0" smtClean="0"/>
              <a:t>Old </a:t>
            </a:r>
            <a:r>
              <a:rPr lang="en-US" dirty="0" err="1" smtClean="0"/>
              <a:t>Config</a:t>
            </a:r>
            <a:endParaRPr lang="en-US" dirty="0"/>
          </a:p>
        </p:txBody>
      </p:sp>
      <p:sp>
        <p:nvSpPr>
          <p:cNvPr id="35" name="Left Brace 34"/>
          <p:cNvSpPr/>
          <p:nvPr/>
        </p:nvSpPr>
        <p:spPr>
          <a:xfrm>
            <a:off x="5477438" y="4551829"/>
            <a:ext cx="430305" cy="2138082"/>
          </a:xfrm>
          <a:prstGeom prst="leftBrace">
            <a:avLst>
              <a:gd name="adj1" fmla="val 8333"/>
              <a:gd name="adj2" fmla="val 50629"/>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6" name="TextBox 35"/>
          <p:cNvSpPr txBox="1"/>
          <p:nvPr/>
        </p:nvSpPr>
        <p:spPr>
          <a:xfrm>
            <a:off x="4049190" y="5436203"/>
            <a:ext cx="1264642" cy="369332"/>
          </a:xfrm>
          <a:prstGeom prst="rect">
            <a:avLst/>
          </a:prstGeom>
          <a:noFill/>
        </p:spPr>
        <p:txBody>
          <a:bodyPr wrap="none" rtlCol="0">
            <a:spAutoFit/>
          </a:bodyPr>
          <a:lstStyle/>
          <a:p>
            <a:r>
              <a:rPr lang="en-US" dirty="0" smtClean="0"/>
              <a:t>New </a:t>
            </a:r>
            <a:r>
              <a:rPr lang="en-US" dirty="0" err="1" smtClean="0"/>
              <a:t>Config</a:t>
            </a:r>
            <a:endParaRPr lang="en-US" dirty="0"/>
          </a:p>
        </p:txBody>
      </p:sp>
      <p:sp>
        <p:nvSpPr>
          <p:cNvPr id="37" name="TextBox 36"/>
          <p:cNvSpPr txBox="1"/>
          <p:nvPr/>
        </p:nvSpPr>
        <p:spPr>
          <a:xfrm>
            <a:off x="228600" y="376518"/>
            <a:ext cx="5248838" cy="156966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2400" b="1" dirty="0" smtClean="0"/>
              <a:t>Old </a:t>
            </a:r>
            <a:r>
              <a:rPr lang="en-US" sz="2400" b="1" dirty="0" err="1" smtClean="0"/>
              <a:t>Config</a:t>
            </a:r>
            <a:r>
              <a:rPr lang="en-US" sz="2400" b="1" dirty="0" smtClean="0"/>
              <a:t> (</a:t>
            </a:r>
            <a:r>
              <a:rPr lang="en-US" sz="2400" b="1" dirty="0" err="1" smtClean="0"/>
              <a:t>C_old</a:t>
            </a:r>
            <a:r>
              <a:rPr lang="en-US" sz="2400" b="1" dirty="0" smtClean="0"/>
              <a:t>):  </a:t>
            </a:r>
            <a:r>
              <a:rPr lang="en-US" sz="2400" dirty="0" smtClean="0"/>
              <a:t>R1, R2, R3</a:t>
            </a:r>
          </a:p>
          <a:p>
            <a:r>
              <a:rPr lang="en-US" sz="2400" b="1" dirty="0" smtClean="0"/>
              <a:t>New </a:t>
            </a:r>
            <a:r>
              <a:rPr lang="en-US" sz="2400" b="1" dirty="0" err="1" smtClean="0"/>
              <a:t>Config</a:t>
            </a:r>
            <a:r>
              <a:rPr lang="en-US" sz="2400" b="1" dirty="0" smtClean="0"/>
              <a:t> (</a:t>
            </a:r>
            <a:r>
              <a:rPr lang="en-US" sz="2400" b="1" dirty="0" err="1" smtClean="0"/>
              <a:t>C_new</a:t>
            </a:r>
            <a:r>
              <a:rPr lang="en-US" sz="2400" b="1" dirty="0" smtClean="0"/>
              <a:t>):  </a:t>
            </a:r>
            <a:r>
              <a:rPr lang="en-US" sz="2400" dirty="0" smtClean="0"/>
              <a:t>R4, R5, R6</a:t>
            </a:r>
          </a:p>
          <a:p>
            <a:r>
              <a:rPr lang="en-US" sz="2400" b="1" dirty="0" smtClean="0"/>
              <a:t>Joint </a:t>
            </a:r>
            <a:r>
              <a:rPr lang="en-US" sz="2400" b="1" dirty="0" err="1" smtClean="0"/>
              <a:t>Config</a:t>
            </a:r>
            <a:r>
              <a:rPr lang="en-US" sz="2400" b="1" dirty="0" smtClean="0"/>
              <a:t> (</a:t>
            </a:r>
            <a:r>
              <a:rPr lang="en-US" sz="2400" b="1" dirty="0" err="1" smtClean="0"/>
              <a:t>C_old,new</a:t>
            </a:r>
            <a:r>
              <a:rPr lang="en-US" sz="2400" b="1" dirty="0" smtClean="0"/>
              <a:t>): </a:t>
            </a:r>
            <a:r>
              <a:rPr lang="en-US" sz="2400" dirty="0" smtClean="0"/>
              <a:t>R1, R2, R3, R4, R5, R6</a:t>
            </a:r>
            <a:endParaRPr lang="en-US" sz="2400" dirty="0"/>
          </a:p>
        </p:txBody>
      </p:sp>
      <p:sp>
        <p:nvSpPr>
          <p:cNvPr id="39" name="Oval 38"/>
          <p:cNvSpPr/>
          <p:nvPr/>
        </p:nvSpPr>
        <p:spPr>
          <a:xfrm>
            <a:off x="385483" y="2810435"/>
            <a:ext cx="1640542" cy="161364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Client </a:t>
            </a:r>
            <a:endParaRPr lang="en-US" dirty="0"/>
          </a:p>
        </p:txBody>
      </p:sp>
      <p:cxnSp>
        <p:nvCxnSpPr>
          <p:cNvPr id="40" name="Straight Arrow Connector 39"/>
          <p:cNvCxnSpPr>
            <a:stCxn id="39" idx="6"/>
            <a:endCxn id="5" idx="1"/>
          </p:cNvCxnSpPr>
          <p:nvPr/>
        </p:nvCxnSpPr>
        <p:spPr>
          <a:xfrm>
            <a:off x="2026025" y="3617259"/>
            <a:ext cx="1698810"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228601" y="5916706"/>
            <a:ext cx="5085232" cy="707886"/>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2000" dirty="0" smtClean="0"/>
              <a:t>The Client is a management process that can change the </a:t>
            </a:r>
            <a:r>
              <a:rPr lang="en-US" sz="2000" dirty="0" smtClean="0"/>
              <a:t>RAFT cluster’s configuration. </a:t>
            </a:r>
            <a:endParaRPr lang="en-US" sz="2000" dirty="0"/>
          </a:p>
        </p:txBody>
      </p:sp>
      <p:sp>
        <p:nvSpPr>
          <p:cNvPr id="45" name="Rectangle 44"/>
          <p:cNvSpPr/>
          <p:nvPr/>
        </p:nvSpPr>
        <p:spPr>
          <a:xfrm>
            <a:off x="10313894" y="4814045"/>
            <a:ext cx="1694330" cy="161364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smtClean="0"/>
              <a:t>Raft Follower</a:t>
            </a:r>
          </a:p>
          <a:p>
            <a:pPr algn="ctr"/>
            <a:r>
              <a:rPr lang="en-US" dirty="0" smtClean="0"/>
              <a:t>R6</a:t>
            </a:r>
            <a:endParaRPr lang="en-US" dirty="0"/>
          </a:p>
        </p:txBody>
      </p:sp>
      <p:cxnSp>
        <p:nvCxnSpPr>
          <p:cNvPr id="46" name="Straight Arrow Connector 45"/>
          <p:cNvCxnSpPr>
            <a:stCxn id="5" idx="3"/>
            <a:endCxn id="45" idx="0"/>
          </p:cNvCxnSpPr>
          <p:nvPr/>
        </p:nvCxnSpPr>
        <p:spPr>
          <a:xfrm>
            <a:off x="5419165" y="3617259"/>
            <a:ext cx="5741894" cy="119678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97797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2">
            <a:schemeClr val="accent1">
              <a:shade val="50000"/>
            </a:schemeClr>
          </a:lnRef>
          <a:fillRef idx="1">
            <a:schemeClr val="accent1"/>
          </a:fillRef>
          <a:effectRef idx="0">
            <a:schemeClr val="accent1"/>
          </a:effectRef>
          <a:fontRef idx="minor">
            <a:schemeClr val="lt1"/>
          </a:fontRef>
        </p:style>
        <p:txBody>
          <a:bodyPr/>
          <a:lstStyle/>
          <a:p>
            <a:r>
              <a:rPr lang="en-US" dirty="0" smtClean="0"/>
              <a:t>Raft Recap</a:t>
            </a:r>
            <a:endParaRPr lang="en-US" dirty="0"/>
          </a:p>
        </p:txBody>
      </p:sp>
      <p:sp>
        <p:nvSpPr>
          <p:cNvPr id="3" name="Content Placeholder 2"/>
          <p:cNvSpPr>
            <a:spLocks noGrp="1"/>
          </p:cNvSpPr>
          <p:nvPr>
            <p:ph idx="1"/>
          </p:nvPr>
        </p:nvSpPr>
        <p:spPr>
          <a:xfrm>
            <a:off x="838200" y="1712891"/>
            <a:ext cx="10515600" cy="4351338"/>
          </a:xfrm>
        </p:spPr>
        <p:style>
          <a:lnRef idx="2">
            <a:schemeClr val="dk1"/>
          </a:lnRef>
          <a:fillRef idx="1">
            <a:schemeClr val="lt1"/>
          </a:fillRef>
          <a:effectRef idx="0">
            <a:schemeClr val="dk1"/>
          </a:effectRef>
          <a:fontRef idx="minor">
            <a:schemeClr val="dk1"/>
          </a:fontRef>
        </p:style>
        <p:txBody>
          <a:bodyPr>
            <a:normAutofit fontScale="92500"/>
          </a:bodyPr>
          <a:lstStyle/>
          <a:p>
            <a:r>
              <a:rPr lang="en-US" dirty="0" smtClean="0"/>
              <a:t>Log-centric design is a powerful way to build fault tolerant distributed systems.</a:t>
            </a:r>
          </a:p>
          <a:p>
            <a:pPr lvl="1"/>
            <a:r>
              <a:rPr lang="en-US" dirty="0" smtClean="0"/>
              <a:t>Logs act as a state </a:t>
            </a:r>
            <a:r>
              <a:rPr lang="en-US" dirty="0" smtClean="0"/>
              <a:t>machine</a:t>
            </a:r>
          </a:p>
          <a:p>
            <a:r>
              <a:rPr lang="en-US" b="1" dirty="0" smtClean="0"/>
              <a:t>Think of state logs as a sequence of SQL messages in a database dump</a:t>
            </a:r>
          </a:p>
          <a:p>
            <a:pPr lvl="1"/>
            <a:r>
              <a:rPr lang="en-US" dirty="0" smtClean="0"/>
              <a:t>You can replay these messages to bring a blank database up to the last saved state</a:t>
            </a:r>
          </a:p>
          <a:p>
            <a:pPr lvl="1"/>
            <a:r>
              <a:rPr lang="en-US" dirty="0" smtClean="0"/>
              <a:t>Logs are more general but this is a concrete example</a:t>
            </a:r>
            <a:endParaRPr lang="en-US" dirty="0" smtClean="0"/>
          </a:p>
          <a:p>
            <a:r>
              <a:rPr lang="en-US" dirty="0" smtClean="0"/>
              <a:t>Raft is a protocol for maintaining log consistency across multiple servers through consensus</a:t>
            </a:r>
          </a:p>
          <a:p>
            <a:r>
              <a:rPr lang="en-US" dirty="0" smtClean="0"/>
              <a:t>It uses a strong leader model, is very similar to Zookeeper’s </a:t>
            </a:r>
            <a:r>
              <a:rPr lang="en-US" dirty="0" err="1" smtClean="0"/>
              <a:t>Zab</a:t>
            </a:r>
            <a:r>
              <a:rPr lang="en-US" dirty="0" smtClean="0"/>
              <a:t> protocol</a:t>
            </a:r>
          </a:p>
          <a:p>
            <a:r>
              <a:rPr lang="en-US" dirty="0" smtClean="0"/>
              <a:t>Both Consul and ETCD use the Raft Protocol</a:t>
            </a:r>
          </a:p>
        </p:txBody>
      </p:sp>
    </p:spTree>
    <p:extLst>
      <p:ext uri="{BB962C8B-B14F-4D97-AF65-F5344CB8AC3E}">
        <p14:creationId xmlns:p14="http://schemas.microsoft.com/office/powerpoint/2010/main" val="15111110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Raft Uses Raft to Update Raft</a:t>
            </a:r>
            <a:endParaRPr lang="en-US" dirty="0"/>
          </a:p>
        </p:txBody>
      </p:sp>
      <p:sp>
        <p:nvSpPr>
          <p:cNvPr id="3" name="Content Placeholder 2"/>
          <p:cNvSpPr>
            <a:spLocks noGrp="1"/>
          </p:cNvSpPr>
          <p:nvPr>
            <p:ph idx="1"/>
          </p:nvPr>
        </p:nvSpPr>
        <p:spPr/>
        <p:txBody>
          <a:bodyPr>
            <a:normAutofit/>
          </a:bodyPr>
          <a:lstStyle/>
          <a:p>
            <a:r>
              <a:rPr lang="en-US" dirty="0" smtClean="0"/>
              <a:t>Let’s assume the leader survives while we are updating from </a:t>
            </a:r>
            <a:r>
              <a:rPr lang="en-US" dirty="0" err="1" smtClean="0"/>
              <a:t>C_old</a:t>
            </a:r>
            <a:r>
              <a:rPr lang="en-US" dirty="0" smtClean="0"/>
              <a:t> to </a:t>
            </a:r>
            <a:r>
              <a:rPr lang="en-US" dirty="0" err="1" smtClean="0"/>
              <a:t>C_new</a:t>
            </a:r>
            <a:r>
              <a:rPr lang="en-US" dirty="0" smtClean="0"/>
              <a:t>.</a:t>
            </a:r>
          </a:p>
          <a:p>
            <a:r>
              <a:rPr lang="en-US" dirty="0" smtClean="0"/>
              <a:t>When the leader receives a message to update the configuration, it stores this message as a log entry</a:t>
            </a:r>
            <a:r>
              <a:rPr lang="en-US" dirty="0" smtClean="0"/>
              <a:t>.</a:t>
            </a:r>
          </a:p>
          <a:p>
            <a:r>
              <a:rPr lang="en-US" dirty="0" smtClean="0"/>
              <a:t>This message would contain information on the new configuration, including how to reach the new members.</a:t>
            </a:r>
            <a:endParaRPr lang="en-US" dirty="0" smtClean="0"/>
          </a:p>
          <a:p>
            <a:endParaRPr lang="en-US" dirty="0"/>
          </a:p>
        </p:txBody>
      </p:sp>
    </p:spTree>
    <p:extLst>
      <p:ext uri="{BB962C8B-B14F-4D97-AF65-F5344CB8AC3E}">
        <p14:creationId xmlns:p14="http://schemas.microsoft.com/office/powerpoint/2010/main" val="21365792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 Now Have a Joint Configuration</a:t>
            </a:r>
            <a:endParaRPr lang="en-US" dirty="0"/>
          </a:p>
        </p:txBody>
      </p:sp>
      <p:sp>
        <p:nvSpPr>
          <p:cNvPr id="3" name="Content Placeholder 2"/>
          <p:cNvSpPr>
            <a:spLocks noGrp="1"/>
          </p:cNvSpPr>
          <p:nvPr>
            <p:ph idx="1"/>
          </p:nvPr>
        </p:nvSpPr>
        <p:spPr/>
        <p:txBody>
          <a:bodyPr/>
          <a:lstStyle/>
          <a:p>
            <a:r>
              <a:rPr lang="en-US" dirty="0" smtClean="0"/>
              <a:t>The leader then </a:t>
            </a:r>
            <a:r>
              <a:rPr lang="en-US" dirty="0"/>
              <a:t>replicates the “update configuration” log entry to all members of </a:t>
            </a:r>
            <a:r>
              <a:rPr lang="en-US" dirty="0" err="1"/>
              <a:t>C_old</a:t>
            </a:r>
            <a:r>
              <a:rPr lang="en-US" dirty="0"/>
              <a:t> and </a:t>
            </a:r>
            <a:r>
              <a:rPr lang="en-US" dirty="0" err="1"/>
              <a:t>C_new</a:t>
            </a:r>
            <a:r>
              <a:rPr lang="en-US" dirty="0"/>
              <a:t> </a:t>
            </a:r>
          </a:p>
          <a:p>
            <a:pPr lvl="1"/>
            <a:r>
              <a:rPr lang="en-US" dirty="0" err="1"/>
              <a:t>C_old,new</a:t>
            </a:r>
            <a:r>
              <a:rPr lang="en-US" dirty="0"/>
              <a:t> is the joint group</a:t>
            </a:r>
          </a:p>
          <a:p>
            <a:r>
              <a:rPr lang="en-US" dirty="0" smtClean="0"/>
              <a:t>The leader </a:t>
            </a:r>
            <a:r>
              <a:rPr lang="en-US" dirty="0"/>
              <a:t>commits the entry once it has majority consensus from the </a:t>
            </a:r>
            <a:r>
              <a:rPr lang="en-US" dirty="0" err="1"/>
              <a:t>C_old,new</a:t>
            </a:r>
            <a:endParaRPr lang="en-US" dirty="0"/>
          </a:p>
          <a:p>
            <a:endParaRPr lang="en-US" dirty="0"/>
          </a:p>
        </p:txBody>
      </p:sp>
    </p:spTree>
    <p:extLst>
      <p:ext uri="{BB962C8B-B14F-4D97-AF65-F5344CB8AC3E}">
        <p14:creationId xmlns:p14="http://schemas.microsoft.com/office/powerpoint/2010/main" val="6523886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Making the Switch to </a:t>
            </a:r>
            <a:r>
              <a:rPr lang="en-US" dirty="0" err="1" smtClean="0"/>
              <a:t>C_new</a:t>
            </a:r>
            <a:endParaRPr lang="en-US" dirty="0"/>
          </a:p>
        </p:txBody>
      </p:sp>
      <p:sp>
        <p:nvSpPr>
          <p:cNvPr id="3" name="Content Placeholder 2"/>
          <p:cNvSpPr>
            <a:spLocks noGrp="1"/>
          </p:cNvSpPr>
          <p:nvPr>
            <p:ph idx="1"/>
          </p:nvPr>
        </p:nvSpPr>
        <p:spPr>
          <a:xfrm>
            <a:off x="838200" y="1700365"/>
            <a:ext cx="10515600" cy="3122399"/>
          </a:xfrm>
        </p:spPr>
        <p:txBody>
          <a:bodyPr>
            <a:normAutofit fontScale="92500"/>
          </a:bodyPr>
          <a:lstStyle/>
          <a:p>
            <a:r>
              <a:rPr lang="en-US" dirty="0" smtClean="0"/>
              <a:t>When that a majority of </a:t>
            </a:r>
            <a:r>
              <a:rPr lang="en-US" dirty="0" err="1" smtClean="0"/>
              <a:t>C_old,new</a:t>
            </a:r>
            <a:r>
              <a:rPr lang="en-US" dirty="0" smtClean="0"/>
              <a:t> have committed the update message, it means that a consensus of old and new servers are aware of the update</a:t>
            </a:r>
          </a:p>
          <a:p>
            <a:pPr lvl="1"/>
            <a:r>
              <a:rPr lang="en-US" dirty="0"/>
              <a:t>If the leader crashes, another eligible candidate can be come the leader of the joint </a:t>
            </a:r>
            <a:r>
              <a:rPr lang="en-US" dirty="0" smtClean="0"/>
              <a:t>configuration</a:t>
            </a:r>
          </a:p>
          <a:p>
            <a:r>
              <a:rPr lang="en-US" dirty="0" smtClean="0"/>
              <a:t>It is now safe for the leader to send the </a:t>
            </a:r>
            <a:r>
              <a:rPr lang="en-US" dirty="0" err="1" smtClean="0"/>
              <a:t>C_new</a:t>
            </a:r>
            <a:r>
              <a:rPr lang="en-US" dirty="0" smtClean="0"/>
              <a:t> configuration information to just the members of </a:t>
            </a:r>
            <a:r>
              <a:rPr lang="en-US" dirty="0" err="1" smtClean="0"/>
              <a:t>C_new</a:t>
            </a:r>
            <a:endParaRPr lang="en-US" dirty="0" smtClean="0"/>
          </a:p>
          <a:p>
            <a:pPr lvl="1"/>
            <a:r>
              <a:rPr lang="en-US" dirty="0" smtClean="0"/>
              <a:t>In the process of accepting </a:t>
            </a:r>
            <a:r>
              <a:rPr lang="en-US" dirty="0" err="1" smtClean="0"/>
              <a:t>C_new</a:t>
            </a:r>
            <a:r>
              <a:rPr lang="en-US" dirty="0" smtClean="0"/>
              <a:t>, the follower also accepts all previous messages as described </a:t>
            </a:r>
            <a:r>
              <a:rPr lang="en-US" dirty="0" smtClean="0"/>
              <a:t>in previous lectures</a:t>
            </a:r>
            <a:endParaRPr lang="en-US" dirty="0" smtClean="0"/>
          </a:p>
        </p:txBody>
      </p:sp>
      <p:sp>
        <p:nvSpPr>
          <p:cNvPr id="4" name="Rectangle 3"/>
          <p:cNvSpPr/>
          <p:nvPr/>
        </p:nvSpPr>
        <p:spPr>
          <a:xfrm>
            <a:off x="4589930" y="5674659"/>
            <a:ext cx="381000" cy="381000"/>
          </a:xfrm>
          <a:prstGeom prst="rect">
            <a:avLst/>
          </a:prstGeom>
          <a:solidFill>
            <a:srgbClr val="D5FFD5"/>
          </a:solidFill>
          <a:ln w="19050"/>
        </p:spPr>
        <p:style>
          <a:lnRef idx="2">
            <a:schemeClr val="dk1"/>
          </a:lnRef>
          <a:fillRef idx="1">
            <a:schemeClr val="lt1"/>
          </a:fillRef>
          <a:effectRef idx="0">
            <a:schemeClr val="dk1"/>
          </a:effectRef>
          <a:fontRef idx="minor">
            <a:schemeClr val="dk1"/>
          </a:fontRef>
        </p:style>
        <p:txBody>
          <a:bodyPr lIns="0" tIns="0" rIns="0" bIns="0" rtlCol="0" anchor="ctr"/>
          <a:lstStyle/>
          <a:p>
            <a:pPr algn="ctr" fontAlgn="base">
              <a:lnSpc>
                <a:spcPts val="1700"/>
              </a:lnSpc>
              <a:spcBef>
                <a:spcPct val="0"/>
              </a:spcBef>
              <a:spcAft>
                <a:spcPct val="0"/>
              </a:spcAft>
            </a:pPr>
            <a:r>
              <a:rPr lang="en-US" sz="1600" dirty="0">
                <a:solidFill>
                  <a:srgbClr val="000000"/>
                </a:solidFill>
              </a:rPr>
              <a:t>1</a:t>
            </a:r>
          </a:p>
        </p:txBody>
      </p:sp>
      <p:sp>
        <p:nvSpPr>
          <p:cNvPr id="5" name="Rectangle 4"/>
          <p:cNvSpPr/>
          <p:nvPr/>
        </p:nvSpPr>
        <p:spPr>
          <a:xfrm>
            <a:off x="5732930" y="5674659"/>
            <a:ext cx="381000" cy="381000"/>
          </a:xfrm>
          <a:prstGeom prst="rect">
            <a:avLst/>
          </a:prstGeom>
          <a:solidFill>
            <a:srgbClr val="FFFF9B"/>
          </a:solidFill>
          <a:ln w="19050"/>
        </p:spPr>
        <p:style>
          <a:lnRef idx="2">
            <a:schemeClr val="dk1"/>
          </a:lnRef>
          <a:fillRef idx="1">
            <a:schemeClr val="lt1"/>
          </a:fillRef>
          <a:effectRef idx="0">
            <a:schemeClr val="dk1"/>
          </a:effectRef>
          <a:fontRef idx="minor">
            <a:schemeClr val="dk1"/>
          </a:fontRef>
        </p:style>
        <p:txBody>
          <a:bodyPr lIns="0" tIns="0" rIns="0" bIns="0" rtlCol="0" anchor="ctr"/>
          <a:lstStyle/>
          <a:p>
            <a:pPr algn="ctr" fontAlgn="base">
              <a:lnSpc>
                <a:spcPts val="1700"/>
              </a:lnSpc>
              <a:spcBef>
                <a:spcPct val="0"/>
              </a:spcBef>
              <a:spcAft>
                <a:spcPct val="0"/>
              </a:spcAft>
            </a:pPr>
            <a:r>
              <a:rPr lang="en-US" sz="1600" dirty="0">
                <a:solidFill>
                  <a:srgbClr val="000000"/>
                </a:solidFill>
              </a:rPr>
              <a:t>4</a:t>
            </a:r>
          </a:p>
        </p:txBody>
      </p:sp>
      <p:sp>
        <p:nvSpPr>
          <p:cNvPr id="6" name="Rectangle 5"/>
          <p:cNvSpPr/>
          <p:nvPr/>
        </p:nvSpPr>
        <p:spPr>
          <a:xfrm>
            <a:off x="4970930" y="5674659"/>
            <a:ext cx="381000" cy="381000"/>
          </a:xfrm>
          <a:prstGeom prst="rect">
            <a:avLst/>
          </a:prstGeom>
          <a:solidFill>
            <a:srgbClr val="D5FFD5"/>
          </a:solidFill>
          <a:ln w="19050"/>
        </p:spPr>
        <p:style>
          <a:lnRef idx="2">
            <a:schemeClr val="dk1"/>
          </a:lnRef>
          <a:fillRef idx="1">
            <a:schemeClr val="lt1"/>
          </a:fillRef>
          <a:effectRef idx="0">
            <a:schemeClr val="dk1"/>
          </a:effectRef>
          <a:fontRef idx="minor">
            <a:schemeClr val="dk1"/>
          </a:fontRef>
        </p:style>
        <p:txBody>
          <a:bodyPr lIns="0" tIns="0" rIns="0" bIns="0" rtlCol="0" anchor="ctr"/>
          <a:lstStyle/>
          <a:p>
            <a:pPr algn="ctr" fontAlgn="base">
              <a:lnSpc>
                <a:spcPts val="1700"/>
              </a:lnSpc>
              <a:spcBef>
                <a:spcPct val="0"/>
              </a:spcBef>
              <a:spcAft>
                <a:spcPct val="0"/>
              </a:spcAft>
            </a:pPr>
            <a:r>
              <a:rPr lang="en-US" sz="1600" dirty="0">
                <a:solidFill>
                  <a:srgbClr val="000000"/>
                </a:solidFill>
              </a:rPr>
              <a:t>1</a:t>
            </a:r>
          </a:p>
        </p:txBody>
      </p:sp>
      <p:sp>
        <p:nvSpPr>
          <p:cNvPr id="7" name="Rectangle 6"/>
          <p:cNvSpPr/>
          <p:nvPr/>
        </p:nvSpPr>
        <p:spPr>
          <a:xfrm>
            <a:off x="5351930" y="5674659"/>
            <a:ext cx="381000" cy="381000"/>
          </a:xfrm>
          <a:prstGeom prst="rect">
            <a:avLst/>
          </a:prstGeom>
          <a:solidFill>
            <a:srgbClr val="D5FFD5"/>
          </a:solidFill>
          <a:ln w="19050"/>
        </p:spPr>
        <p:style>
          <a:lnRef idx="2">
            <a:schemeClr val="dk1"/>
          </a:lnRef>
          <a:fillRef idx="1">
            <a:schemeClr val="lt1"/>
          </a:fillRef>
          <a:effectRef idx="0">
            <a:schemeClr val="dk1"/>
          </a:effectRef>
          <a:fontRef idx="minor">
            <a:schemeClr val="dk1"/>
          </a:fontRef>
        </p:style>
        <p:txBody>
          <a:bodyPr lIns="0" tIns="0" rIns="0" bIns="0" rtlCol="0" anchor="ctr"/>
          <a:lstStyle/>
          <a:p>
            <a:pPr algn="ctr" fontAlgn="base">
              <a:lnSpc>
                <a:spcPts val="1700"/>
              </a:lnSpc>
              <a:spcBef>
                <a:spcPct val="0"/>
              </a:spcBef>
              <a:spcAft>
                <a:spcPct val="0"/>
              </a:spcAft>
            </a:pPr>
            <a:r>
              <a:rPr lang="en-US" sz="1600" dirty="0">
                <a:solidFill>
                  <a:srgbClr val="000000"/>
                </a:solidFill>
              </a:rPr>
              <a:t>1</a:t>
            </a:r>
          </a:p>
        </p:txBody>
      </p:sp>
      <p:sp>
        <p:nvSpPr>
          <p:cNvPr id="8" name="Rectangle 7"/>
          <p:cNvSpPr/>
          <p:nvPr/>
        </p:nvSpPr>
        <p:spPr>
          <a:xfrm>
            <a:off x="6113930" y="5674659"/>
            <a:ext cx="381000" cy="381000"/>
          </a:xfrm>
          <a:prstGeom prst="rect">
            <a:avLst/>
          </a:prstGeom>
          <a:solidFill>
            <a:srgbClr val="FFFF9B"/>
          </a:solidFill>
          <a:ln w="19050"/>
        </p:spPr>
        <p:style>
          <a:lnRef idx="2">
            <a:schemeClr val="dk1"/>
          </a:lnRef>
          <a:fillRef idx="1">
            <a:schemeClr val="lt1"/>
          </a:fillRef>
          <a:effectRef idx="0">
            <a:schemeClr val="dk1"/>
          </a:effectRef>
          <a:fontRef idx="minor">
            <a:schemeClr val="dk1"/>
          </a:fontRef>
        </p:style>
        <p:txBody>
          <a:bodyPr lIns="0" tIns="0" rIns="0" bIns="0" rtlCol="0" anchor="ctr"/>
          <a:lstStyle/>
          <a:p>
            <a:pPr algn="ctr" fontAlgn="base">
              <a:lnSpc>
                <a:spcPts val="1700"/>
              </a:lnSpc>
              <a:spcBef>
                <a:spcPct val="0"/>
              </a:spcBef>
              <a:spcAft>
                <a:spcPct val="0"/>
              </a:spcAft>
            </a:pPr>
            <a:r>
              <a:rPr lang="en-US" sz="1600" dirty="0">
                <a:solidFill>
                  <a:srgbClr val="000000"/>
                </a:solidFill>
              </a:rPr>
              <a:t>4</a:t>
            </a:r>
          </a:p>
        </p:txBody>
      </p:sp>
      <p:sp>
        <p:nvSpPr>
          <p:cNvPr id="9" name="Rectangle 8"/>
          <p:cNvSpPr/>
          <p:nvPr/>
        </p:nvSpPr>
        <p:spPr>
          <a:xfrm>
            <a:off x="6494930" y="5674659"/>
            <a:ext cx="381000" cy="381000"/>
          </a:xfrm>
          <a:prstGeom prst="rect">
            <a:avLst/>
          </a:prstGeom>
          <a:solidFill>
            <a:srgbClr val="FFC3CE"/>
          </a:solidFill>
          <a:ln w="19050"/>
        </p:spPr>
        <p:style>
          <a:lnRef idx="2">
            <a:schemeClr val="dk1"/>
          </a:lnRef>
          <a:fillRef idx="1">
            <a:schemeClr val="lt1"/>
          </a:fillRef>
          <a:effectRef idx="0">
            <a:schemeClr val="dk1"/>
          </a:effectRef>
          <a:fontRef idx="minor">
            <a:schemeClr val="dk1"/>
          </a:fontRef>
        </p:style>
        <p:txBody>
          <a:bodyPr lIns="0" tIns="0" rIns="0" bIns="0" rtlCol="0" anchor="ctr"/>
          <a:lstStyle/>
          <a:p>
            <a:pPr algn="ctr" fontAlgn="base">
              <a:lnSpc>
                <a:spcPts val="1700"/>
              </a:lnSpc>
              <a:spcBef>
                <a:spcPct val="0"/>
              </a:spcBef>
              <a:spcAft>
                <a:spcPct val="0"/>
              </a:spcAft>
            </a:pPr>
            <a:r>
              <a:rPr lang="en-US" sz="1600" dirty="0">
                <a:solidFill>
                  <a:srgbClr val="000000"/>
                </a:solidFill>
              </a:rPr>
              <a:t>5</a:t>
            </a:r>
          </a:p>
        </p:txBody>
      </p:sp>
      <p:sp>
        <p:nvSpPr>
          <p:cNvPr id="10" name="Rectangle 9"/>
          <p:cNvSpPr/>
          <p:nvPr/>
        </p:nvSpPr>
        <p:spPr>
          <a:xfrm>
            <a:off x="6875930" y="5674659"/>
            <a:ext cx="381000" cy="381000"/>
          </a:xfrm>
          <a:prstGeom prst="rect">
            <a:avLst/>
          </a:prstGeom>
          <a:solidFill>
            <a:srgbClr val="FFC3CE"/>
          </a:solidFill>
          <a:ln w="19050"/>
        </p:spPr>
        <p:style>
          <a:lnRef idx="2">
            <a:schemeClr val="dk1"/>
          </a:lnRef>
          <a:fillRef idx="1">
            <a:schemeClr val="lt1"/>
          </a:fillRef>
          <a:effectRef idx="0">
            <a:schemeClr val="dk1"/>
          </a:effectRef>
          <a:fontRef idx="minor">
            <a:schemeClr val="dk1"/>
          </a:fontRef>
        </p:style>
        <p:txBody>
          <a:bodyPr lIns="0" tIns="0" rIns="0" bIns="0" rtlCol="0" anchor="ctr"/>
          <a:lstStyle/>
          <a:p>
            <a:pPr algn="ctr" fontAlgn="base">
              <a:lnSpc>
                <a:spcPts val="1700"/>
              </a:lnSpc>
              <a:spcBef>
                <a:spcPct val="0"/>
              </a:spcBef>
              <a:spcAft>
                <a:spcPct val="0"/>
              </a:spcAft>
            </a:pPr>
            <a:r>
              <a:rPr lang="en-US" sz="1600" dirty="0">
                <a:solidFill>
                  <a:srgbClr val="000000"/>
                </a:solidFill>
              </a:rPr>
              <a:t>5</a:t>
            </a:r>
          </a:p>
        </p:txBody>
      </p:sp>
      <p:sp>
        <p:nvSpPr>
          <p:cNvPr id="11" name="Rectangle 10"/>
          <p:cNvSpPr/>
          <p:nvPr/>
        </p:nvSpPr>
        <p:spPr>
          <a:xfrm>
            <a:off x="7256930" y="5674659"/>
            <a:ext cx="381000" cy="381000"/>
          </a:xfrm>
          <a:prstGeom prst="rect">
            <a:avLst/>
          </a:prstGeom>
          <a:solidFill>
            <a:srgbClr val="CCD9F4"/>
          </a:solidFill>
          <a:ln w="19050"/>
        </p:spPr>
        <p:style>
          <a:lnRef idx="2">
            <a:schemeClr val="dk1"/>
          </a:lnRef>
          <a:fillRef idx="1">
            <a:schemeClr val="lt1"/>
          </a:fillRef>
          <a:effectRef idx="0">
            <a:schemeClr val="dk1"/>
          </a:effectRef>
          <a:fontRef idx="minor">
            <a:schemeClr val="dk1"/>
          </a:fontRef>
        </p:style>
        <p:txBody>
          <a:bodyPr lIns="0" tIns="0" rIns="0" bIns="0" rtlCol="0" anchor="ctr"/>
          <a:lstStyle/>
          <a:p>
            <a:pPr algn="ctr" fontAlgn="base">
              <a:lnSpc>
                <a:spcPts val="1700"/>
              </a:lnSpc>
              <a:spcBef>
                <a:spcPct val="0"/>
              </a:spcBef>
              <a:spcAft>
                <a:spcPct val="0"/>
              </a:spcAft>
            </a:pPr>
            <a:r>
              <a:rPr lang="en-US" sz="1600" dirty="0">
                <a:solidFill>
                  <a:srgbClr val="000000"/>
                </a:solidFill>
              </a:rPr>
              <a:t>6</a:t>
            </a:r>
          </a:p>
        </p:txBody>
      </p:sp>
      <p:sp>
        <p:nvSpPr>
          <p:cNvPr id="12" name="Rectangle 11"/>
          <p:cNvSpPr/>
          <p:nvPr/>
        </p:nvSpPr>
        <p:spPr>
          <a:xfrm>
            <a:off x="7637930" y="5674659"/>
            <a:ext cx="381000" cy="381000"/>
          </a:xfrm>
          <a:prstGeom prst="rect">
            <a:avLst/>
          </a:prstGeom>
          <a:solidFill>
            <a:srgbClr val="CCD9F4"/>
          </a:solidFill>
          <a:ln w="19050"/>
        </p:spPr>
        <p:style>
          <a:lnRef idx="2">
            <a:schemeClr val="dk1"/>
          </a:lnRef>
          <a:fillRef idx="1">
            <a:schemeClr val="lt1"/>
          </a:fillRef>
          <a:effectRef idx="0">
            <a:schemeClr val="dk1"/>
          </a:effectRef>
          <a:fontRef idx="minor">
            <a:schemeClr val="dk1"/>
          </a:fontRef>
        </p:style>
        <p:txBody>
          <a:bodyPr lIns="0" tIns="0" rIns="0" bIns="0" rtlCol="0" anchor="ctr"/>
          <a:lstStyle/>
          <a:p>
            <a:pPr algn="ctr" fontAlgn="base">
              <a:lnSpc>
                <a:spcPts val="1700"/>
              </a:lnSpc>
              <a:spcBef>
                <a:spcPct val="0"/>
              </a:spcBef>
              <a:spcAft>
                <a:spcPct val="0"/>
              </a:spcAft>
            </a:pPr>
            <a:r>
              <a:rPr lang="en-US" sz="1600" dirty="0">
                <a:solidFill>
                  <a:srgbClr val="000000"/>
                </a:solidFill>
              </a:rPr>
              <a:t>6</a:t>
            </a:r>
          </a:p>
        </p:txBody>
      </p:sp>
      <p:sp>
        <p:nvSpPr>
          <p:cNvPr id="13" name="Rectangle 12"/>
          <p:cNvSpPr/>
          <p:nvPr/>
        </p:nvSpPr>
        <p:spPr>
          <a:xfrm>
            <a:off x="8018930" y="5674659"/>
            <a:ext cx="381000" cy="381000"/>
          </a:xfrm>
          <a:prstGeom prst="rect">
            <a:avLst/>
          </a:prstGeom>
          <a:solidFill>
            <a:srgbClr val="CCD9F4"/>
          </a:solidFill>
          <a:ln w="19050"/>
        </p:spPr>
        <p:style>
          <a:lnRef idx="2">
            <a:schemeClr val="dk1"/>
          </a:lnRef>
          <a:fillRef idx="1">
            <a:schemeClr val="lt1"/>
          </a:fillRef>
          <a:effectRef idx="0">
            <a:schemeClr val="dk1"/>
          </a:effectRef>
          <a:fontRef idx="minor">
            <a:schemeClr val="dk1"/>
          </a:fontRef>
        </p:style>
        <p:txBody>
          <a:bodyPr lIns="0" tIns="0" rIns="0" bIns="0" rtlCol="0" anchor="ctr"/>
          <a:lstStyle/>
          <a:p>
            <a:pPr algn="ctr" fontAlgn="base">
              <a:lnSpc>
                <a:spcPts val="1700"/>
              </a:lnSpc>
              <a:spcBef>
                <a:spcPct val="0"/>
              </a:spcBef>
              <a:spcAft>
                <a:spcPct val="0"/>
              </a:spcAft>
            </a:pPr>
            <a:r>
              <a:rPr lang="en-US" sz="1600" dirty="0">
                <a:solidFill>
                  <a:srgbClr val="000000"/>
                </a:solidFill>
              </a:rPr>
              <a:t>6</a:t>
            </a:r>
          </a:p>
        </p:txBody>
      </p:sp>
      <p:sp>
        <p:nvSpPr>
          <p:cNvPr id="14" name="TextBox 13"/>
          <p:cNvSpPr txBox="1"/>
          <p:nvPr/>
        </p:nvSpPr>
        <p:spPr>
          <a:xfrm>
            <a:off x="4589930" y="5217459"/>
            <a:ext cx="381000" cy="338554"/>
          </a:xfrm>
          <a:prstGeom prst="rect">
            <a:avLst/>
          </a:prstGeom>
          <a:noFill/>
        </p:spPr>
        <p:txBody>
          <a:bodyPr wrap="square" rtlCol="0">
            <a:spAutoFit/>
          </a:bodyPr>
          <a:lstStyle/>
          <a:p>
            <a:pPr algn="ctr" fontAlgn="base">
              <a:spcBef>
                <a:spcPct val="0"/>
              </a:spcBef>
              <a:spcAft>
                <a:spcPct val="0"/>
              </a:spcAft>
            </a:pPr>
            <a:r>
              <a:rPr lang="en-US" sz="1600" dirty="0">
                <a:solidFill>
                  <a:srgbClr val="000000"/>
                </a:solidFill>
              </a:rPr>
              <a:t>1</a:t>
            </a:r>
          </a:p>
        </p:txBody>
      </p:sp>
      <p:sp>
        <p:nvSpPr>
          <p:cNvPr id="15" name="TextBox 14"/>
          <p:cNvSpPr txBox="1"/>
          <p:nvPr/>
        </p:nvSpPr>
        <p:spPr>
          <a:xfrm>
            <a:off x="4970930" y="5217459"/>
            <a:ext cx="381000" cy="338554"/>
          </a:xfrm>
          <a:prstGeom prst="rect">
            <a:avLst/>
          </a:prstGeom>
          <a:noFill/>
        </p:spPr>
        <p:txBody>
          <a:bodyPr wrap="square" rtlCol="0">
            <a:spAutoFit/>
          </a:bodyPr>
          <a:lstStyle/>
          <a:p>
            <a:pPr algn="ctr" fontAlgn="base">
              <a:spcBef>
                <a:spcPct val="0"/>
              </a:spcBef>
              <a:spcAft>
                <a:spcPct val="0"/>
              </a:spcAft>
            </a:pPr>
            <a:r>
              <a:rPr lang="en-US" sz="1600" dirty="0">
                <a:solidFill>
                  <a:srgbClr val="000000"/>
                </a:solidFill>
              </a:rPr>
              <a:t>2</a:t>
            </a:r>
          </a:p>
        </p:txBody>
      </p:sp>
      <p:sp>
        <p:nvSpPr>
          <p:cNvPr id="16" name="TextBox 15"/>
          <p:cNvSpPr txBox="1"/>
          <p:nvPr/>
        </p:nvSpPr>
        <p:spPr>
          <a:xfrm>
            <a:off x="5351930" y="5217459"/>
            <a:ext cx="381000" cy="338554"/>
          </a:xfrm>
          <a:prstGeom prst="rect">
            <a:avLst/>
          </a:prstGeom>
          <a:noFill/>
        </p:spPr>
        <p:txBody>
          <a:bodyPr wrap="square" rtlCol="0">
            <a:spAutoFit/>
          </a:bodyPr>
          <a:lstStyle/>
          <a:p>
            <a:pPr algn="ctr" fontAlgn="base">
              <a:spcBef>
                <a:spcPct val="0"/>
              </a:spcBef>
              <a:spcAft>
                <a:spcPct val="0"/>
              </a:spcAft>
            </a:pPr>
            <a:r>
              <a:rPr lang="en-US" sz="1600" dirty="0">
                <a:solidFill>
                  <a:srgbClr val="000000"/>
                </a:solidFill>
              </a:rPr>
              <a:t>3</a:t>
            </a:r>
          </a:p>
        </p:txBody>
      </p:sp>
      <p:sp>
        <p:nvSpPr>
          <p:cNvPr id="17" name="TextBox 16"/>
          <p:cNvSpPr txBox="1"/>
          <p:nvPr/>
        </p:nvSpPr>
        <p:spPr>
          <a:xfrm>
            <a:off x="5732930" y="5217459"/>
            <a:ext cx="381000" cy="338554"/>
          </a:xfrm>
          <a:prstGeom prst="rect">
            <a:avLst/>
          </a:prstGeom>
          <a:noFill/>
        </p:spPr>
        <p:txBody>
          <a:bodyPr wrap="square" rtlCol="0">
            <a:spAutoFit/>
          </a:bodyPr>
          <a:lstStyle/>
          <a:p>
            <a:pPr algn="ctr" fontAlgn="base">
              <a:spcBef>
                <a:spcPct val="0"/>
              </a:spcBef>
              <a:spcAft>
                <a:spcPct val="0"/>
              </a:spcAft>
            </a:pPr>
            <a:r>
              <a:rPr lang="en-US" sz="1600" dirty="0">
                <a:solidFill>
                  <a:srgbClr val="000000"/>
                </a:solidFill>
              </a:rPr>
              <a:t>4</a:t>
            </a:r>
          </a:p>
        </p:txBody>
      </p:sp>
      <p:sp>
        <p:nvSpPr>
          <p:cNvPr id="18" name="TextBox 17"/>
          <p:cNvSpPr txBox="1"/>
          <p:nvPr/>
        </p:nvSpPr>
        <p:spPr>
          <a:xfrm>
            <a:off x="6113930" y="5217459"/>
            <a:ext cx="381000" cy="338554"/>
          </a:xfrm>
          <a:prstGeom prst="rect">
            <a:avLst/>
          </a:prstGeom>
          <a:noFill/>
        </p:spPr>
        <p:txBody>
          <a:bodyPr wrap="square" rtlCol="0">
            <a:spAutoFit/>
          </a:bodyPr>
          <a:lstStyle/>
          <a:p>
            <a:pPr algn="ctr" fontAlgn="base">
              <a:spcBef>
                <a:spcPct val="0"/>
              </a:spcBef>
              <a:spcAft>
                <a:spcPct val="0"/>
              </a:spcAft>
            </a:pPr>
            <a:r>
              <a:rPr lang="en-US" sz="1600" dirty="0">
                <a:solidFill>
                  <a:srgbClr val="000000"/>
                </a:solidFill>
              </a:rPr>
              <a:t>5</a:t>
            </a:r>
          </a:p>
        </p:txBody>
      </p:sp>
      <p:sp>
        <p:nvSpPr>
          <p:cNvPr id="19" name="TextBox 18"/>
          <p:cNvSpPr txBox="1"/>
          <p:nvPr/>
        </p:nvSpPr>
        <p:spPr>
          <a:xfrm>
            <a:off x="6494930" y="5217459"/>
            <a:ext cx="381000" cy="338554"/>
          </a:xfrm>
          <a:prstGeom prst="rect">
            <a:avLst/>
          </a:prstGeom>
          <a:noFill/>
        </p:spPr>
        <p:txBody>
          <a:bodyPr wrap="square" rtlCol="0">
            <a:spAutoFit/>
          </a:bodyPr>
          <a:lstStyle/>
          <a:p>
            <a:pPr algn="ctr" fontAlgn="base">
              <a:spcBef>
                <a:spcPct val="0"/>
              </a:spcBef>
              <a:spcAft>
                <a:spcPct val="0"/>
              </a:spcAft>
            </a:pPr>
            <a:r>
              <a:rPr lang="en-US" sz="1600" dirty="0">
                <a:solidFill>
                  <a:srgbClr val="000000"/>
                </a:solidFill>
              </a:rPr>
              <a:t>6</a:t>
            </a:r>
          </a:p>
        </p:txBody>
      </p:sp>
      <p:sp>
        <p:nvSpPr>
          <p:cNvPr id="20" name="TextBox 19"/>
          <p:cNvSpPr txBox="1"/>
          <p:nvPr/>
        </p:nvSpPr>
        <p:spPr>
          <a:xfrm>
            <a:off x="6875930" y="5217459"/>
            <a:ext cx="381000" cy="338554"/>
          </a:xfrm>
          <a:prstGeom prst="rect">
            <a:avLst/>
          </a:prstGeom>
          <a:noFill/>
        </p:spPr>
        <p:txBody>
          <a:bodyPr wrap="square" rtlCol="0">
            <a:spAutoFit/>
          </a:bodyPr>
          <a:lstStyle/>
          <a:p>
            <a:pPr algn="ctr" fontAlgn="base">
              <a:spcBef>
                <a:spcPct val="0"/>
              </a:spcBef>
              <a:spcAft>
                <a:spcPct val="0"/>
              </a:spcAft>
            </a:pPr>
            <a:r>
              <a:rPr lang="en-US" sz="1600" dirty="0">
                <a:solidFill>
                  <a:srgbClr val="000000"/>
                </a:solidFill>
              </a:rPr>
              <a:t>7</a:t>
            </a:r>
          </a:p>
        </p:txBody>
      </p:sp>
      <p:sp>
        <p:nvSpPr>
          <p:cNvPr id="21" name="TextBox 20"/>
          <p:cNvSpPr txBox="1"/>
          <p:nvPr/>
        </p:nvSpPr>
        <p:spPr>
          <a:xfrm>
            <a:off x="7256930" y="5217459"/>
            <a:ext cx="381000" cy="338554"/>
          </a:xfrm>
          <a:prstGeom prst="rect">
            <a:avLst/>
          </a:prstGeom>
          <a:noFill/>
        </p:spPr>
        <p:txBody>
          <a:bodyPr wrap="square" rtlCol="0">
            <a:spAutoFit/>
          </a:bodyPr>
          <a:lstStyle/>
          <a:p>
            <a:pPr algn="ctr" fontAlgn="base">
              <a:spcBef>
                <a:spcPct val="0"/>
              </a:spcBef>
              <a:spcAft>
                <a:spcPct val="0"/>
              </a:spcAft>
            </a:pPr>
            <a:r>
              <a:rPr lang="en-US" sz="1600" dirty="0">
                <a:solidFill>
                  <a:srgbClr val="000000"/>
                </a:solidFill>
              </a:rPr>
              <a:t>8</a:t>
            </a:r>
          </a:p>
        </p:txBody>
      </p:sp>
      <p:sp>
        <p:nvSpPr>
          <p:cNvPr id="22" name="TextBox 21"/>
          <p:cNvSpPr txBox="1"/>
          <p:nvPr/>
        </p:nvSpPr>
        <p:spPr>
          <a:xfrm>
            <a:off x="7637930" y="5217459"/>
            <a:ext cx="381000" cy="338554"/>
          </a:xfrm>
          <a:prstGeom prst="rect">
            <a:avLst/>
          </a:prstGeom>
          <a:noFill/>
        </p:spPr>
        <p:txBody>
          <a:bodyPr wrap="square" rtlCol="0">
            <a:spAutoFit/>
          </a:bodyPr>
          <a:lstStyle/>
          <a:p>
            <a:pPr algn="ctr" fontAlgn="base">
              <a:spcBef>
                <a:spcPct val="0"/>
              </a:spcBef>
              <a:spcAft>
                <a:spcPct val="0"/>
              </a:spcAft>
            </a:pPr>
            <a:r>
              <a:rPr lang="en-US" sz="1600" dirty="0">
                <a:solidFill>
                  <a:srgbClr val="000000"/>
                </a:solidFill>
              </a:rPr>
              <a:t>9</a:t>
            </a:r>
          </a:p>
        </p:txBody>
      </p:sp>
      <p:sp>
        <p:nvSpPr>
          <p:cNvPr id="23" name="TextBox 22"/>
          <p:cNvSpPr txBox="1"/>
          <p:nvPr/>
        </p:nvSpPr>
        <p:spPr>
          <a:xfrm>
            <a:off x="7942730" y="5217459"/>
            <a:ext cx="533400" cy="338554"/>
          </a:xfrm>
          <a:prstGeom prst="rect">
            <a:avLst/>
          </a:prstGeom>
          <a:noFill/>
        </p:spPr>
        <p:txBody>
          <a:bodyPr wrap="square" rtlCol="0">
            <a:spAutoFit/>
          </a:bodyPr>
          <a:lstStyle/>
          <a:p>
            <a:pPr algn="ctr" fontAlgn="base">
              <a:spcBef>
                <a:spcPct val="0"/>
              </a:spcBef>
              <a:spcAft>
                <a:spcPct val="0"/>
              </a:spcAft>
            </a:pPr>
            <a:r>
              <a:rPr lang="en-US" sz="1600" dirty="0">
                <a:solidFill>
                  <a:srgbClr val="000000"/>
                </a:solidFill>
              </a:rPr>
              <a:t>10</a:t>
            </a:r>
          </a:p>
        </p:txBody>
      </p:sp>
      <p:sp>
        <p:nvSpPr>
          <p:cNvPr id="24" name="TextBox 23"/>
          <p:cNvSpPr txBox="1"/>
          <p:nvPr/>
        </p:nvSpPr>
        <p:spPr>
          <a:xfrm>
            <a:off x="8323730" y="5217459"/>
            <a:ext cx="533400" cy="338554"/>
          </a:xfrm>
          <a:prstGeom prst="rect">
            <a:avLst/>
          </a:prstGeom>
          <a:noFill/>
        </p:spPr>
        <p:txBody>
          <a:bodyPr wrap="square" rtlCol="0">
            <a:spAutoFit/>
          </a:bodyPr>
          <a:lstStyle/>
          <a:p>
            <a:pPr algn="ctr" fontAlgn="base">
              <a:spcBef>
                <a:spcPct val="0"/>
              </a:spcBef>
              <a:spcAft>
                <a:spcPct val="0"/>
              </a:spcAft>
            </a:pPr>
            <a:r>
              <a:rPr lang="en-US" sz="1600" dirty="0">
                <a:solidFill>
                  <a:srgbClr val="000000"/>
                </a:solidFill>
              </a:rPr>
              <a:t>11</a:t>
            </a:r>
          </a:p>
        </p:txBody>
      </p:sp>
      <p:sp>
        <p:nvSpPr>
          <p:cNvPr id="25" name="TextBox 24"/>
          <p:cNvSpPr txBox="1"/>
          <p:nvPr/>
        </p:nvSpPr>
        <p:spPr>
          <a:xfrm>
            <a:off x="8704730" y="5217459"/>
            <a:ext cx="533400" cy="338554"/>
          </a:xfrm>
          <a:prstGeom prst="rect">
            <a:avLst/>
          </a:prstGeom>
          <a:noFill/>
        </p:spPr>
        <p:txBody>
          <a:bodyPr wrap="square" rtlCol="0">
            <a:spAutoFit/>
          </a:bodyPr>
          <a:lstStyle/>
          <a:p>
            <a:pPr algn="ctr" fontAlgn="base">
              <a:spcBef>
                <a:spcPct val="0"/>
              </a:spcBef>
              <a:spcAft>
                <a:spcPct val="0"/>
              </a:spcAft>
            </a:pPr>
            <a:r>
              <a:rPr lang="en-US" sz="1600" dirty="0">
                <a:solidFill>
                  <a:srgbClr val="000000"/>
                </a:solidFill>
              </a:rPr>
              <a:t>12</a:t>
            </a:r>
          </a:p>
        </p:txBody>
      </p:sp>
      <p:sp>
        <p:nvSpPr>
          <p:cNvPr id="26" name="TextBox 25"/>
          <p:cNvSpPr txBox="1"/>
          <p:nvPr/>
        </p:nvSpPr>
        <p:spPr>
          <a:xfrm>
            <a:off x="2684930" y="5248238"/>
            <a:ext cx="1143000" cy="276999"/>
          </a:xfrm>
          <a:prstGeom prst="rect">
            <a:avLst/>
          </a:prstGeom>
          <a:noFill/>
        </p:spPr>
        <p:txBody>
          <a:bodyPr wrap="square" lIns="0" tIns="0" rIns="0" bIns="0" rtlCol="0">
            <a:spAutoFit/>
          </a:bodyPr>
          <a:lstStyle/>
          <a:p>
            <a:pPr fontAlgn="base">
              <a:spcBef>
                <a:spcPct val="0"/>
              </a:spcBef>
              <a:spcAft>
                <a:spcPct val="0"/>
              </a:spcAft>
            </a:pPr>
            <a:r>
              <a:rPr lang="en-US" dirty="0">
                <a:solidFill>
                  <a:srgbClr val="000000"/>
                </a:solidFill>
              </a:rPr>
              <a:t>log index</a:t>
            </a:r>
          </a:p>
        </p:txBody>
      </p:sp>
      <p:sp>
        <p:nvSpPr>
          <p:cNvPr id="27" name="TextBox 26"/>
          <p:cNvSpPr txBox="1"/>
          <p:nvPr/>
        </p:nvSpPr>
        <p:spPr>
          <a:xfrm>
            <a:off x="2684930" y="5743331"/>
            <a:ext cx="1828800" cy="243656"/>
          </a:xfrm>
          <a:prstGeom prst="rect">
            <a:avLst/>
          </a:prstGeom>
          <a:noFill/>
        </p:spPr>
        <p:txBody>
          <a:bodyPr wrap="square" lIns="0" tIns="0" rIns="0" bIns="0" rtlCol="0">
            <a:spAutoFit/>
          </a:bodyPr>
          <a:lstStyle/>
          <a:p>
            <a:pPr fontAlgn="base">
              <a:lnSpc>
                <a:spcPts val="1900"/>
              </a:lnSpc>
              <a:spcBef>
                <a:spcPct val="0"/>
              </a:spcBef>
              <a:spcAft>
                <a:spcPct val="0"/>
              </a:spcAft>
            </a:pPr>
            <a:r>
              <a:rPr lang="en-US" dirty="0" smtClean="0">
                <a:solidFill>
                  <a:srgbClr val="000000"/>
                </a:solidFill>
              </a:rPr>
              <a:t>Leader</a:t>
            </a:r>
            <a:endParaRPr lang="en-US" dirty="0">
              <a:solidFill>
                <a:srgbClr val="000000"/>
              </a:solidFill>
            </a:endParaRPr>
          </a:p>
        </p:txBody>
      </p:sp>
      <p:sp>
        <p:nvSpPr>
          <p:cNvPr id="28" name="Rectangle 27"/>
          <p:cNvSpPr/>
          <p:nvPr/>
        </p:nvSpPr>
        <p:spPr>
          <a:xfrm>
            <a:off x="4589930" y="6360459"/>
            <a:ext cx="381000" cy="381000"/>
          </a:xfrm>
          <a:prstGeom prst="rect">
            <a:avLst/>
          </a:prstGeom>
          <a:solidFill>
            <a:srgbClr val="D5FFD5"/>
          </a:solidFill>
          <a:ln w="19050"/>
        </p:spPr>
        <p:style>
          <a:lnRef idx="2">
            <a:schemeClr val="dk1"/>
          </a:lnRef>
          <a:fillRef idx="1">
            <a:schemeClr val="lt1"/>
          </a:fillRef>
          <a:effectRef idx="0">
            <a:schemeClr val="dk1"/>
          </a:effectRef>
          <a:fontRef idx="minor">
            <a:schemeClr val="dk1"/>
          </a:fontRef>
        </p:style>
        <p:txBody>
          <a:bodyPr lIns="0" tIns="0" rIns="0" bIns="0" rtlCol="0" anchor="ctr"/>
          <a:lstStyle/>
          <a:p>
            <a:pPr algn="ctr" fontAlgn="base">
              <a:lnSpc>
                <a:spcPts val="1700"/>
              </a:lnSpc>
              <a:spcBef>
                <a:spcPct val="0"/>
              </a:spcBef>
              <a:spcAft>
                <a:spcPct val="0"/>
              </a:spcAft>
            </a:pPr>
            <a:r>
              <a:rPr lang="en-US" sz="1600" dirty="0">
                <a:solidFill>
                  <a:srgbClr val="000000"/>
                </a:solidFill>
              </a:rPr>
              <a:t>1</a:t>
            </a:r>
          </a:p>
        </p:txBody>
      </p:sp>
      <p:sp>
        <p:nvSpPr>
          <p:cNvPr id="29" name="Rectangle 28"/>
          <p:cNvSpPr/>
          <p:nvPr/>
        </p:nvSpPr>
        <p:spPr>
          <a:xfrm>
            <a:off x="5732930" y="6360459"/>
            <a:ext cx="381000" cy="381000"/>
          </a:xfrm>
          <a:prstGeom prst="rect">
            <a:avLst/>
          </a:prstGeom>
          <a:solidFill>
            <a:srgbClr val="FFFF9B"/>
          </a:solidFill>
          <a:ln w="19050"/>
        </p:spPr>
        <p:style>
          <a:lnRef idx="2">
            <a:schemeClr val="dk1"/>
          </a:lnRef>
          <a:fillRef idx="1">
            <a:schemeClr val="lt1"/>
          </a:fillRef>
          <a:effectRef idx="0">
            <a:schemeClr val="dk1"/>
          </a:effectRef>
          <a:fontRef idx="minor">
            <a:schemeClr val="dk1"/>
          </a:fontRef>
        </p:style>
        <p:txBody>
          <a:bodyPr lIns="0" tIns="0" rIns="0" bIns="0" rtlCol="0" anchor="ctr"/>
          <a:lstStyle/>
          <a:p>
            <a:pPr algn="ctr" fontAlgn="base">
              <a:lnSpc>
                <a:spcPts val="1700"/>
              </a:lnSpc>
              <a:spcBef>
                <a:spcPct val="0"/>
              </a:spcBef>
              <a:spcAft>
                <a:spcPct val="0"/>
              </a:spcAft>
            </a:pPr>
            <a:r>
              <a:rPr lang="en-US" sz="1600" dirty="0">
                <a:solidFill>
                  <a:srgbClr val="000000"/>
                </a:solidFill>
              </a:rPr>
              <a:t>4</a:t>
            </a:r>
          </a:p>
        </p:txBody>
      </p:sp>
      <p:sp>
        <p:nvSpPr>
          <p:cNvPr id="30" name="Rectangle 29"/>
          <p:cNvSpPr/>
          <p:nvPr/>
        </p:nvSpPr>
        <p:spPr>
          <a:xfrm>
            <a:off x="4970930" y="6360459"/>
            <a:ext cx="381000" cy="381000"/>
          </a:xfrm>
          <a:prstGeom prst="rect">
            <a:avLst/>
          </a:prstGeom>
          <a:solidFill>
            <a:srgbClr val="D5FFD5"/>
          </a:solidFill>
          <a:ln w="19050"/>
        </p:spPr>
        <p:style>
          <a:lnRef idx="2">
            <a:schemeClr val="dk1"/>
          </a:lnRef>
          <a:fillRef idx="1">
            <a:schemeClr val="lt1"/>
          </a:fillRef>
          <a:effectRef idx="0">
            <a:schemeClr val="dk1"/>
          </a:effectRef>
          <a:fontRef idx="minor">
            <a:schemeClr val="dk1"/>
          </a:fontRef>
        </p:style>
        <p:txBody>
          <a:bodyPr lIns="0" tIns="0" rIns="0" bIns="0" rtlCol="0" anchor="ctr"/>
          <a:lstStyle/>
          <a:p>
            <a:pPr algn="ctr" fontAlgn="base">
              <a:lnSpc>
                <a:spcPts val="1700"/>
              </a:lnSpc>
              <a:spcBef>
                <a:spcPct val="0"/>
              </a:spcBef>
              <a:spcAft>
                <a:spcPct val="0"/>
              </a:spcAft>
            </a:pPr>
            <a:r>
              <a:rPr lang="en-US" sz="1600" dirty="0">
                <a:solidFill>
                  <a:srgbClr val="000000"/>
                </a:solidFill>
              </a:rPr>
              <a:t>1</a:t>
            </a:r>
          </a:p>
        </p:txBody>
      </p:sp>
      <p:sp>
        <p:nvSpPr>
          <p:cNvPr id="31" name="Rectangle 30"/>
          <p:cNvSpPr/>
          <p:nvPr/>
        </p:nvSpPr>
        <p:spPr>
          <a:xfrm>
            <a:off x="5351930" y="6360459"/>
            <a:ext cx="381000" cy="381000"/>
          </a:xfrm>
          <a:prstGeom prst="rect">
            <a:avLst/>
          </a:prstGeom>
          <a:solidFill>
            <a:srgbClr val="D5FFD5"/>
          </a:solidFill>
          <a:ln w="19050"/>
        </p:spPr>
        <p:style>
          <a:lnRef idx="2">
            <a:schemeClr val="dk1"/>
          </a:lnRef>
          <a:fillRef idx="1">
            <a:schemeClr val="lt1"/>
          </a:fillRef>
          <a:effectRef idx="0">
            <a:schemeClr val="dk1"/>
          </a:effectRef>
          <a:fontRef idx="minor">
            <a:schemeClr val="dk1"/>
          </a:fontRef>
        </p:style>
        <p:txBody>
          <a:bodyPr lIns="0" tIns="0" rIns="0" bIns="0" rtlCol="0" anchor="ctr"/>
          <a:lstStyle/>
          <a:p>
            <a:pPr algn="ctr" fontAlgn="base">
              <a:lnSpc>
                <a:spcPts val="1700"/>
              </a:lnSpc>
              <a:spcBef>
                <a:spcPct val="0"/>
              </a:spcBef>
              <a:spcAft>
                <a:spcPct val="0"/>
              </a:spcAft>
            </a:pPr>
            <a:r>
              <a:rPr lang="en-US" sz="1600" dirty="0">
                <a:solidFill>
                  <a:srgbClr val="000000"/>
                </a:solidFill>
              </a:rPr>
              <a:t>1</a:t>
            </a:r>
          </a:p>
        </p:txBody>
      </p:sp>
      <p:sp>
        <p:nvSpPr>
          <p:cNvPr id="32" name="TextBox 31"/>
          <p:cNvSpPr txBox="1"/>
          <p:nvPr/>
        </p:nvSpPr>
        <p:spPr>
          <a:xfrm>
            <a:off x="2684930" y="6387353"/>
            <a:ext cx="1524000" cy="276999"/>
          </a:xfrm>
          <a:prstGeom prst="rect">
            <a:avLst/>
          </a:prstGeom>
          <a:noFill/>
        </p:spPr>
        <p:txBody>
          <a:bodyPr wrap="square" lIns="0" tIns="0" rIns="0" bIns="0" rtlCol="0">
            <a:spAutoFit/>
          </a:bodyPr>
          <a:lstStyle/>
          <a:p>
            <a:pPr fontAlgn="base">
              <a:spcBef>
                <a:spcPct val="0"/>
              </a:spcBef>
              <a:spcAft>
                <a:spcPct val="0"/>
              </a:spcAft>
            </a:pPr>
            <a:r>
              <a:rPr lang="en-US" smtClean="0">
                <a:solidFill>
                  <a:srgbClr val="000000"/>
                </a:solidFill>
              </a:rPr>
              <a:t>New Follower</a:t>
            </a:r>
            <a:endParaRPr lang="en-US" dirty="0">
              <a:solidFill>
                <a:srgbClr val="000000"/>
              </a:solidFill>
            </a:endParaRPr>
          </a:p>
        </p:txBody>
      </p:sp>
      <p:sp>
        <p:nvSpPr>
          <p:cNvPr id="33" name="Freeform 32"/>
          <p:cNvSpPr/>
          <p:nvPr/>
        </p:nvSpPr>
        <p:spPr>
          <a:xfrm>
            <a:off x="8253607" y="6223713"/>
            <a:ext cx="302930" cy="136746"/>
          </a:xfrm>
          <a:custGeom>
            <a:avLst/>
            <a:gdLst>
              <a:gd name="connsiteX0" fmla="*/ 302930 w 302930"/>
              <a:gd name="connsiteY0" fmla="*/ 0 h 32388"/>
              <a:gd name="connsiteX1" fmla="*/ 0 w 302930"/>
              <a:gd name="connsiteY1" fmla="*/ 0 h 32388"/>
              <a:gd name="connsiteX0" fmla="*/ 302930 w 302930"/>
              <a:gd name="connsiteY0" fmla="*/ 93782 h 95991"/>
              <a:gd name="connsiteX1" fmla="*/ 0 w 302930"/>
              <a:gd name="connsiteY1" fmla="*/ 93782 h 95991"/>
              <a:gd name="connsiteX0" fmla="*/ 302930 w 302930"/>
              <a:gd name="connsiteY0" fmla="*/ 166197 h 166197"/>
              <a:gd name="connsiteX1" fmla="*/ 0 w 302930"/>
              <a:gd name="connsiteY1" fmla="*/ 166197 h 166197"/>
              <a:gd name="connsiteX0" fmla="*/ 302930 w 302930"/>
              <a:gd name="connsiteY0" fmla="*/ 136678 h 136678"/>
              <a:gd name="connsiteX1" fmla="*/ 0 w 302930"/>
              <a:gd name="connsiteY1" fmla="*/ 136678 h 136678"/>
              <a:gd name="connsiteX0" fmla="*/ 302930 w 302930"/>
              <a:gd name="connsiteY0" fmla="*/ 105226 h 105226"/>
              <a:gd name="connsiteX1" fmla="*/ 0 w 302930"/>
              <a:gd name="connsiteY1" fmla="*/ 105226 h 105226"/>
              <a:gd name="connsiteX0" fmla="*/ 302930 w 302930"/>
              <a:gd name="connsiteY0" fmla="*/ 118400 h 118400"/>
              <a:gd name="connsiteX1" fmla="*/ 0 w 302930"/>
              <a:gd name="connsiteY1" fmla="*/ 118400 h 118400"/>
              <a:gd name="connsiteX0" fmla="*/ 302930 w 302930"/>
              <a:gd name="connsiteY0" fmla="*/ 136746 h 136746"/>
              <a:gd name="connsiteX1" fmla="*/ 0 w 302930"/>
              <a:gd name="connsiteY1" fmla="*/ 136746 h 136746"/>
            </a:gdLst>
            <a:ahLst/>
            <a:cxnLst>
              <a:cxn ang="0">
                <a:pos x="connsiteX0" y="connsiteY0"/>
              </a:cxn>
              <a:cxn ang="0">
                <a:pos x="connsiteX1" y="connsiteY1"/>
              </a:cxn>
            </a:cxnLst>
            <a:rect l="l" t="t" r="r" b="b"/>
            <a:pathLst>
              <a:path w="302930" h="136746">
                <a:moveTo>
                  <a:pt x="302930" y="136746"/>
                </a:moveTo>
                <a:cubicBezTo>
                  <a:pt x="187461" y="-48377"/>
                  <a:pt x="111262" y="-42768"/>
                  <a:pt x="0" y="136746"/>
                </a:cubicBezTo>
              </a:path>
            </a:pathLst>
          </a:custGeom>
          <a:noFill/>
          <a:ln w="25400">
            <a:solidFill>
              <a:schemeClr val="accent4"/>
            </a:solidFill>
            <a:tailEnd type="triangle" w="med" len="med"/>
          </a:ln>
        </p:spPr>
        <p:style>
          <a:lnRef idx="2">
            <a:schemeClr val="dk1"/>
          </a:lnRef>
          <a:fillRef idx="1">
            <a:schemeClr val="lt1"/>
          </a:fillRef>
          <a:effectRef idx="0">
            <a:schemeClr val="dk1"/>
          </a:effectRef>
          <a:fontRef idx="minor">
            <a:schemeClr val="dk1"/>
          </a:fontRef>
        </p:style>
        <p:txBody>
          <a:bodyPr rtlCol="0" anchor="ctr"/>
          <a:lstStyle/>
          <a:p>
            <a:pPr algn="ctr" fontAlgn="base">
              <a:spcBef>
                <a:spcPct val="0"/>
              </a:spcBef>
              <a:spcAft>
                <a:spcPct val="0"/>
              </a:spcAft>
            </a:pPr>
            <a:endParaRPr lang="en-US">
              <a:solidFill>
                <a:srgbClr val="000000"/>
              </a:solidFill>
            </a:endParaRPr>
          </a:p>
        </p:txBody>
      </p:sp>
      <p:sp>
        <p:nvSpPr>
          <p:cNvPr id="34" name="Freeform 33"/>
          <p:cNvSpPr/>
          <p:nvPr/>
        </p:nvSpPr>
        <p:spPr>
          <a:xfrm>
            <a:off x="7866530" y="6223713"/>
            <a:ext cx="302930" cy="136746"/>
          </a:xfrm>
          <a:custGeom>
            <a:avLst/>
            <a:gdLst>
              <a:gd name="connsiteX0" fmla="*/ 302930 w 302930"/>
              <a:gd name="connsiteY0" fmla="*/ 0 h 32388"/>
              <a:gd name="connsiteX1" fmla="*/ 0 w 302930"/>
              <a:gd name="connsiteY1" fmla="*/ 0 h 32388"/>
              <a:gd name="connsiteX0" fmla="*/ 302930 w 302930"/>
              <a:gd name="connsiteY0" fmla="*/ 93782 h 95991"/>
              <a:gd name="connsiteX1" fmla="*/ 0 w 302930"/>
              <a:gd name="connsiteY1" fmla="*/ 93782 h 95991"/>
              <a:gd name="connsiteX0" fmla="*/ 302930 w 302930"/>
              <a:gd name="connsiteY0" fmla="*/ 166197 h 166197"/>
              <a:gd name="connsiteX1" fmla="*/ 0 w 302930"/>
              <a:gd name="connsiteY1" fmla="*/ 166197 h 166197"/>
              <a:gd name="connsiteX0" fmla="*/ 302930 w 302930"/>
              <a:gd name="connsiteY0" fmla="*/ 136678 h 136678"/>
              <a:gd name="connsiteX1" fmla="*/ 0 w 302930"/>
              <a:gd name="connsiteY1" fmla="*/ 136678 h 136678"/>
              <a:gd name="connsiteX0" fmla="*/ 302930 w 302930"/>
              <a:gd name="connsiteY0" fmla="*/ 105226 h 105226"/>
              <a:gd name="connsiteX1" fmla="*/ 0 w 302930"/>
              <a:gd name="connsiteY1" fmla="*/ 105226 h 105226"/>
              <a:gd name="connsiteX0" fmla="*/ 302930 w 302930"/>
              <a:gd name="connsiteY0" fmla="*/ 118400 h 118400"/>
              <a:gd name="connsiteX1" fmla="*/ 0 w 302930"/>
              <a:gd name="connsiteY1" fmla="*/ 118400 h 118400"/>
              <a:gd name="connsiteX0" fmla="*/ 302930 w 302930"/>
              <a:gd name="connsiteY0" fmla="*/ 136746 h 136746"/>
              <a:gd name="connsiteX1" fmla="*/ 0 w 302930"/>
              <a:gd name="connsiteY1" fmla="*/ 136746 h 136746"/>
            </a:gdLst>
            <a:ahLst/>
            <a:cxnLst>
              <a:cxn ang="0">
                <a:pos x="connsiteX0" y="connsiteY0"/>
              </a:cxn>
              <a:cxn ang="0">
                <a:pos x="connsiteX1" y="connsiteY1"/>
              </a:cxn>
            </a:cxnLst>
            <a:rect l="l" t="t" r="r" b="b"/>
            <a:pathLst>
              <a:path w="302930" h="136746">
                <a:moveTo>
                  <a:pt x="302930" y="136746"/>
                </a:moveTo>
                <a:cubicBezTo>
                  <a:pt x="187461" y="-48377"/>
                  <a:pt x="111262" y="-42768"/>
                  <a:pt x="0" y="136746"/>
                </a:cubicBezTo>
              </a:path>
            </a:pathLst>
          </a:custGeom>
          <a:noFill/>
          <a:ln w="25400">
            <a:solidFill>
              <a:schemeClr val="accent4"/>
            </a:solidFill>
            <a:tailEnd type="triangle" w="med" len="med"/>
          </a:ln>
        </p:spPr>
        <p:style>
          <a:lnRef idx="2">
            <a:schemeClr val="dk1"/>
          </a:lnRef>
          <a:fillRef idx="1">
            <a:schemeClr val="lt1"/>
          </a:fillRef>
          <a:effectRef idx="0">
            <a:schemeClr val="dk1"/>
          </a:effectRef>
          <a:fontRef idx="minor">
            <a:schemeClr val="dk1"/>
          </a:fontRef>
        </p:style>
        <p:txBody>
          <a:bodyPr rtlCol="0" anchor="ctr"/>
          <a:lstStyle/>
          <a:p>
            <a:pPr algn="ctr" fontAlgn="base">
              <a:spcBef>
                <a:spcPct val="0"/>
              </a:spcBef>
              <a:spcAft>
                <a:spcPct val="0"/>
              </a:spcAft>
            </a:pPr>
            <a:endParaRPr lang="en-US">
              <a:solidFill>
                <a:srgbClr val="000000"/>
              </a:solidFill>
            </a:endParaRPr>
          </a:p>
        </p:txBody>
      </p:sp>
      <p:sp>
        <p:nvSpPr>
          <p:cNvPr id="35" name="Freeform 34"/>
          <p:cNvSpPr/>
          <p:nvPr/>
        </p:nvSpPr>
        <p:spPr>
          <a:xfrm>
            <a:off x="7485530" y="6223713"/>
            <a:ext cx="302930" cy="136746"/>
          </a:xfrm>
          <a:custGeom>
            <a:avLst/>
            <a:gdLst>
              <a:gd name="connsiteX0" fmla="*/ 302930 w 302930"/>
              <a:gd name="connsiteY0" fmla="*/ 0 h 32388"/>
              <a:gd name="connsiteX1" fmla="*/ 0 w 302930"/>
              <a:gd name="connsiteY1" fmla="*/ 0 h 32388"/>
              <a:gd name="connsiteX0" fmla="*/ 302930 w 302930"/>
              <a:gd name="connsiteY0" fmla="*/ 93782 h 95991"/>
              <a:gd name="connsiteX1" fmla="*/ 0 w 302930"/>
              <a:gd name="connsiteY1" fmla="*/ 93782 h 95991"/>
              <a:gd name="connsiteX0" fmla="*/ 302930 w 302930"/>
              <a:gd name="connsiteY0" fmla="*/ 166197 h 166197"/>
              <a:gd name="connsiteX1" fmla="*/ 0 w 302930"/>
              <a:gd name="connsiteY1" fmla="*/ 166197 h 166197"/>
              <a:gd name="connsiteX0" fmla="*/ 302930 w 302930"/>
              <a:gd name="connsiteY0" fmla="*/ 136678 h 136678"/>
              <a:gd name="connsiteX1" fmla="*/ 0 w 302930"/>
              <a:gd name="connsiteY1" fmla="*/ 136678 h 136678"/>
              <a:gd name="connsiteX0" fmla="*/ 302930 w 302930"/>
              <a:gd name="connsiteY0" fmla="*/ 105226 h 105226"/>
              <a:gd name="connsiteX1" fmla="*/ 0 w 302930"/>
              <a:gd name="connsiteY1" fmla="*/ 105226 h 105226"/>
              <a:gd name="connsiteX0" fmla="*/ 302930 w 302930"/>
              <a:gd name="connsiteY0" fmla="*/ 118400 h 118400"/>
              <a:gd name="connsiteX1" fmla="*/ 0 w 302930"/>
              <a:gd name="connsiteY1" fmla="*/ 118400 h 118400"/>
              <a:gd name="connsiteX0" fmla="*/ 302930 w 302930"/>
              <a:gd name="connsiteY0" fmla="*/ 136746 h 136746"/>
              <a:gd name="connsiteX1" fmla="*/ 0 w 302930"/>
              <a:gd name="connsiteY1" fmla="*/ 136746 h 136746"/>
            </a:gdLst>
            <a:ahLst/>
            <a:cxnLst>
              <a:cxn ang="0">
                <a:pos x="connsiteX0" y="connsiteY0"/>
              </a:cxn>
              <a:cxn ang="0">
                <a:pos x="connsiteX1" y="connsiteY1"/>
              </a:cxn>
            </a:cxnLst>
            <a:rect l="l" t="t" r="r" b="b"/>
            <a:pathLst>
              <a:path w="302930" h="136746">
                <a:moveTo>
                  <a:pt x="302930" y="136746"/>
                </a:moveTo>
                <a:cubicBezTo>
                  <a:pt x="187461" y="-48377"/>
                  <a:pt x="111262" y="-42768"/>
                  <a:pt x="0" y="136746"/>
                </a:cubicBezTo>
              </a:path>
            </a:pathLst>
          </a:custGeom>
          <a:noFill/>
          <a:ln w="25400">
            <a:solidFill>
              <a:schemeClr val="accent4"/>
            </a:solidFill>
            <a:tailEnd type="triangle" w="med" len="med"/>
          </a:ln>
        </p:spPr>
        <p:style>
          <a:lnRef idx="2">
            <a:schemeClr val="dk1"/>
          </a:lnRef>
          <a:fillRef idx="1">
            <a:schemeClr val="lt1"/>
          </a:fillRef>
          <a:effectRef idx="0">
            <a:schemeClr val="dk1"/>
          </a:effectRef>
          <a:fontRef idx="minor">
            <a:schemeClr val="dk1"/>
          </a:fontRef>
        </p:style>
        <p:txBody>
          <a:bodyPr rtlCol="0" anchor="ctr"/>
          <a:lstStyle/>
          <a:p>
            <a:pPr algn="ctr" fontAlgn="base">
              <a:spcBef>
                <a:spcPct val="0"/>
              </a:spcBef>
              <a:spcAft>
                <a:spcPct val="0"/>
              </a:spcAft>
            </a:pPr>
            <a:endParaRPr lang="en-US">
              <a:solidFill>
                <a:srgbClr val="000000"/>
              </a:solidFill>
            </a:endParaRPr>
          </a:p>
        </p:txBody>
      </p:sp>
      <p:sp>
        <p:nvSpPr>
          <p:cNvPr id="36" name="Freeform 35"/>
          <p:cNvSpPr/>
          <p:nvPr/>
        </p:nvSpPr>
        <p:spPr>
          <a:xfrm>
            <a:off x="7104530" y="6223713"/>
            <a:ext cx="302930" cy="136746"/>
          </a:xfrm>
          <a:custGeom>
            <a:avLst/>
            <a:gdLst>
              <a:gd name="connsiteX0" fmla="*/ 302930 w 302930"/>
              <a:gd name="connsiteY0" fmla="*/ 0 h 32388"/>
              <a:gd name="connsiteX1" fmla="*/ 0 w 302930"/>
              <a:gd name="connsiteY1" fmla="*/ 0 h 32388"/>
              <a:gd name="connsiteX0" fmla="*/ 302930 w 302930"/>
              <a:gd name="connsiteY0" fmla="*/ 93782 h 95991"/>
              <a:gd name="connsiteX1" fmla="*/ 0 w 302930"/>
              <a:gd name="connsiteY1" fmla="*/ 93782 h 95991"/>
              <a:gd name="connsiteX0" fmla="*/ 302930 w 302930"/>
              <a:gd name="connsiteY0" fmla="*/ 166197 h 166197"/>
              <a:gd name="connsiteX1" fmla="*/ 0 w 302930"/>
              <a:gd name="connsiteY1" fmla="*/ 166197 h 166197"/>
              <a:gd name="connsiteX0" fmla="*/ 302930 w 302930"/>
              <a:gd name="connsiteY0" fmla="*/ 136678 h 136678"/>
              <a:gd name="connsiteX1" fmla="*/ 0 w 302930"/>
              <a:gd name="connsiteY1" fmla="*/ 136678 h 136678"/>
              <a:gd name="connsiteX0" fmla="*/ 302930 w 302930"/>
              <a:gd name="connsiteY0" fmla="*/ 105226 h 105226"/>
              <a:gd name="connsiteX1" fmla="*/ 0 w 302930"/>
              <a:gd name="connsiteY1" fmla="*/ 105226 h 105226"/>
              <a:gd name="connsiteX0" fmla="*/ 302930 w 302930"/>
              <a:gd name="connsiteY0" fmla="*/ 118400 h 118400"/>
              <a:gd name="connsiteX1" fmla="*/ 0 w 302930"/>
              <a:gd name="connsiteY1" fmla="*/ 118400 h 118400"/>
              <a:gd name="connsiteX0" fmla="*/ 302930 w 302930"/>
              <a:gd name="connsiteY0" fmla="*/ 136746 h 136746"/>
              <a:gd name="connsiteX1" fmla="*/ 0 w 302930"/>
              <a:gd name="connsiteY1" fmla="*/ 136746 h 136746"/>
            </a:gdLst>
            <a:ahLst/>
            <a:cxnLst>
              <a:cxn ang="0">
                <a:pos x="connsiteX0" y="connsiteY0"/>
              </a:cxn>
              <a:cxn ang="0">
                <a:pos x="connsiteX1" y="connsiteY1"/>
              </a:cxn>
            </a:cxnLst>
            <a:rect l="l" t="t" r="r" b="b"/>
            <a:pathLst>
              <a:path w="302930" h="136746">
                <a:moveTo>
                  <a:pt x="302930" y="136746"/>
                </a:moveTo>
                <a:cubicBezTo>
                  <a:pt x="187461" y="-48377"/>
                  <a:pt x="111262" y="-42768"/>
                  <a:pt x="0" y="136746"/>
                </a:cubicBezTo>
              </a:path>
            </a:pathLst>
          </a:custGeom>
          <a:noFill/>
          <a:ln w="25400">
            <a:solidFill>
              <a:schemeClr val="accent4"/>
            </a:solidFill>
            <a:tailEnd type="triangle" w="med" len="med"/>
          </a:ln>
        </p:spPr>
        <p:style>
          <a:lnRef idx="2">
            <a:schemeClr val="dk1"/>
          </a:lnRef>
          <a:fillRef idx="1">
            <a:schemeClr val="lt1"/>
          </a:fillRef>
          <a:effectRef idx="0">
            <a:schemeClr val="dk1"/>
          </a:effectRef>
          <a:fontRef idx="minor">
            <a:schemeClr val="dk1"/>
          </a:fontRef>
        </p:style>
        <p:txBody>
          <a:bodyPr rtlCol="0" anchor="ctr"/>
          <a:lstStyle/>
          <a:p>
            <a:pPr algn="ctr" fontAlgn="base">
              <a:spcBef>
                <a:spcPct val="0"/>
              </a:spcBef>
              <a:spcAft>
                <a:spcPct val="0"/>
              </a:spcAft>
            </a:pPr>
            <a:endParaRPr lang="en-US">
              <a:solidFill>
                <a:srgbClr val="000000"/>
              </a:solidFill>
            </a:endParaRPr>
          </a:p>
        </p:txBody>
      </p:sp>
      <p:sp>
        <p:nvSpPr>
          <p:cNvPr id="37" name="Freeform 36"/>
          <p:cNvSpPr/>
          <p:nvPr/>
        </p:nvSpPr>
        <p:spPr>
          <a:xfrm>
            <a:off x="6723530" y="6223713"/>
            <a:ext cx="302930" cy="136746"/>
          </a:xfrm>
          <a:custGeom>
            <a:avLst/>
            <a:gdLst>
              <a:gd name="connsiteX0" fmla="*/ 302930 w 302930"/>
              <a:gd name="connsiteY0" fmla="*/ 0 h 32388"/>
              <a:gd name="connsiteX1" fmla="*/ 0 w 302930"/>
              <a:gd name="connsiteY1" fmla="*/ 0 h 32388"/>
              <a:gd name="connsiteX0" fmla="*/ 302930 w 302930"/>
              <a:gd name="connsiteY0" fmla="*/ 93782 h 95991"/>
              <a:gd name="connsiteX1" fmla="*/ 0 w 302930"/>
              <a:gd name="connsiteY1" fmla="*/ 93782 h 95991"/>
              <a:gd name="connsiteX0" fmla="*/ 302930 w 302930"/>
              <a:gd name="connsiteY0" fmla="*/ 166197 h 166197"/>
              <a:gd name="connsiteX1" fmla="*/ 0 w 302930"/>
              <a:gd name="connsiteY1" fmla="*/ 166197 h 166197"/>
              <a:gd name="connsiteX0" fmla="*/ 302930 w 302930"/>
              <a:gd name="connsiteY0" fmla="*/ 136678 h 136678"/>
              <a:gd name="connsiteX1" fmla="*/ 0 w 302930"/>
              <a:gd name="connsiteY1" fmla="*/ 136678 h 136678"/>
              <a:gd name="connsiteX0" fmla="*/ 302930 w 302930"/>
              <a:gd name="connsiteY0" fmla="*/ 105226 h 105226"/>
              <a:gd name="connsiteX1" fmla="*/ 0 w 302930"/>
              <a:gd name="connsiteY1" fmla="*/ 105226 h 105226"/>
              <a:gd name="connsiteX0" fmla="*/ 302930 w 302930"/>
              <a:gd name="connsiteY0" fmla="*/ 118400 h 118400"/>
              <a:gd name="connsiteX1" fmla="*/ 0 w 302930"/>
              <a:gd name="connsiteY1" fmla="*/ 118400 h 118400"/>
              <a:gd name="connsiteX0" fmla="*/ 302930 w 302930"/>
              <a:gd name="connsiteY0" fmla="*/ 136746 h 136746"/>
              <a:gd name="connsiteX1" fmla="*/ 0 w 302930"/>
              <a:gd name="connsiteY1" fmla="*/ 136746 h 136746"/>
            </a:gdLst>
            <a:ahLst/>
            <a:cxnLst>
              <a:cxn ang="0">
                <a:pos x="connsiteX0" y="connsiteY0"/>
              </a:cxn>
              <a:cxn ang="0">
                <a:pos x="connsiteX1" y="connsiteY1"/>
              </a:cxn>
            </a:cxnLst>
            <a:rect l="l" t="t" r="r" b="b"/>
            <a:pathLst>
              <a:path w="302930" h="136746">
                <a:moveTo>
                  <a:pt x="302930" y="136746"/>
                </a:moveTo>
                <a:cubicBezTo>
                  <a:pt x="187461" y="-48377"/>
                  <a:pt x="111262" y="-42768"/>
                  <a:pt x="0" y="136746"/>
                </a:cubicBezTo>
              </a:path>
            </a:pathLst>
          </a:custGeom>
          <a:noFill/>
          <a:ln w="25400">
            <a:solidFill>
              <a:schemeClr val="accent4"/>
            </a:solidFill>
            <a:tailEnd type="triangle" w="med" len="med"/>
          </a:ln>
        </p:spPr>
        <p:style>
          <a:lnRef idx="2">
            <a:schemeClr val="dk1"/>
          </a:lnRef>
          <a:fillRef idx="1">
            <a:schemeClr val="lt1"/>
          </a:fillRef>
          <a:effectRef idx="0">
            <a:schemeClr val="dk1"/>
          </a:effectRef>
          <a:fontRef idx="minor">
            <a:schemeClr val="dk1"/>
          </a:fontRef>
        </p:style>
        <p:txBody>
          <a:bodyPr rtlCol="0" anchor="ctr"/>
          <a:lstStyle/>
          <a:p>
            <a:pPr algn="ctr" fontAlgn="base">
              <a:spcBef>
                <a:spcPct val="0"/>
              </a:spcBef>
              <a:spcAft>
                <a:spcPct val="0"/>
              </a:spcAft>
            </a:pPr>
            <a:endParaRPr lang="en-US">
              <a:solidFill>
                <a:srgbClr val="000000"/>
              </a:solidFill>
            </a:endParaRPr>
          </a:p>
        </p:txBody>
      </p:sp>
      <p:sp>
        <p:nvSpPr>
          <p:cNvPr id="38" name="Freeform 37"/>
          <p:cNvSpPr/>
          <p:nvPr/>
        </p:nvSpPr>
        <p:spPr>
          <a:xfrm>
            <a:off x="6342530" y="6223713"/>
            <a:ext cx="302930" cy="136746"/>
          </a:xfrm>
          <a:custGeom>
            <a:avLst/>
            <a:gdLst>
              <a:gd name="connsiteX0" fmla="*/ 302930 w 302930"/>
              <a:gd name="connsiteY0" fmla="*/ 0 h 32388"/>
              <a:gd name="connsiteX1" fmla="*/ 0 w 302930"/>
              <a:gd name="connsiteY1" fmla="*/ 0 h 32388"/>
              <a:gd name="connsiteX0" fmla="*/ 302930 w 302930"/>
              <a:gd name="connsiteY0" fmla="*/ 93782 h 95991"/>
              <a:gd name="connsiteX1" fmla="*/ 0 w 302930"/>
              <a:gd name="connsiteY1" fmla="*/ 93782 h 95991"/>
              <a:gd name="connsiteX0" fmla="*/ 302930 w 302930"/>
              <a:gd name="connsiteY0" fmla="*/ 166197 h 166197"/>
              <a:gd name="connsiteX1" fmla="*/ 0 w 302930"/>
              <a:gd name="connsiteY1" fmla="*/ 166197 h 166197"/>
              <a:gd name="connsiteX0" fmla="*/ 302930 w 302930"/>
              <a:gd name="connsiteY0" fmla="*/ 136678 h 136678"/>
              <a:gd name="connsiteX1" fmla="*/ 0 w 302930"/>
              <a:gd name="connsiteY1" fmla="*/ 136678 h 136678"/>
              <a:gd name="connsiteX0" fmla="*/ 302930 w 302930"/>
              <a:gd name="connsiteY0" fmla="*/ 105226 h 105226"/>
              <a:gd name="connsiteX1" fmla="*/ 0 w 302930"/>
              <a:gd name="connsiteY1" fmla="*/ 105226 h 105226"/>
              <a:gd name="connsiteX0" fmla="*/ 302930 w 302930"/>
              <a:gd name="connsiteY0" fmla="*/ 118400 h 118400"/>
              <a:gd name="connsiteX1" fmla="*/ 0 w 302930"/>
              <a:gd name="connsiteY1" fmla="*/ 118400 h 118400"/>
              <a:gd name="connsiteX0" fmla="*/ 302930 w 302930"/>
              <a:gd name="connsiteY0" fmla="*/ 136746 h 136746"/>
              <a:gd name="connsiteX1" fmla="*/ 0 w 302930"/>
              <a:gd name="connsiteY1" fmla="*/ 136746 h 136746"/>
            </a:gdLst>
            <a:ahLst/>
            <a:cxnLst>
              <a:cxn ang="0">
                <a:pos x="connsiteX0" y="connsiteY0"/>
              </a:cxn>
              <a:cxn ang="0">
                <a:pos x="connsiteX1" y="connsiteY1"/>
              </a:cxn>
            </a:cxnLst>
            <a:rect l="l" t="t" r="r" b="b"/>
            <a:pathLst>
              <a:path w="302930" h="136746">
                <a:moveTo>
                  <a:pt x="302930" y="136746"/>
                </a:moveTo>
                <a:cubicBezTo>
                  <a:pt x="187461" y="-48377"/>
                  <a:pt x="111262" y="-42768"/>
                  <a:pt x="0" y="136746"/>
                </a:cubicBezTo>
              </a:path>
            </a:pathLst>
          </a:custGeom>
          <a:noFill/>
          <a:ln w="25400">
            <a:solidFill>
              <a:schemeClr val="accent4"/>
            </a:solidFill>
            <a:tailEnd type="triangle" w="med" len="med"/>
          </a:ln>
        </p:spPr>
        <p:style>
          <a:lnRef idx="2">
            <a:schemeClr val="dk1"/>
          </a:lnRef>
          <a:fillRef idx="1">
            <a:schemeClr val="lt1"/>
          </a:fillRef>
          <a:effectRef idx="0">
            <a:schemeClr val="dk1"/>
          </a:effectRef>
          <a:fontRef idx="minor">
            <a:schemeClr val="dk1"/>
          </a:fontRef>
        </p:style>
        <p:txBody>
          <a:bodyPr rtlCol="0" anchor="ctr"/>
          <a:lstStyle/>
          <a:p>
            <a:pPr algn="ctr" fontAlgn="base">
              <a:spcBef>
                <a:spcPct val="0"/>
              </a:spcBef>
              <a:spcAft>
                <a:spcPct val="0"/>
              </a:spcAft>
            </a:pPr>
            <a:endParaRPr lang="en-US">
              <a:solidFill>
                <a:srgbClr val="000000"/>
              </a:solidFill>
            </a:endParaRPr>
          </a:p>
        </p:txBody>
      </p:sp>
      <p:sp>
        <p:nvSpPr>
          <p:cNvPr id="39" name="Rectangle 38"/>
          <p:cNvSpPr/>
          <p:nvPr/>
        </p:nvSpPr>
        <p:spPr>
          <a:xfrm>
            <a:off x="8399930" y="5674659"/>
            <a:ext cx="381000" cy="381000"/>
          </a:xfrm>
          <a:prstGeom prst="rect">
            <a:avLst/>
          </a:prstGeom>
          <a:noFill/>
          <a:ln w="19050">
            <a:solidFill>
              <a:schemeClr val="accent4"/>
            </a:solidFill>
            <a:prstDash val="sysDot"/>
          </a:ln>
        </p:spPr>
        <p:style>
          <a:lnRef idx="2">
            <a:schemeClr val="dk1"/>
          </a:lnRef>
          <a:fillRef idx="1">
            <a:schemeClr val="lt1"/>
          </a:fillRef>
          <a:effectRef idx="0">
            <a:schemeClr val="dk1"/>
          </a:effectRef>
          <a:fontRef idx="minor">
            <a:schemeClr val="dk1"/>
          </a:fontRef>
        </p:style>
        <p:txBody>
          <a:bodyPr lIns="0" tIns="0" rIns="0" bIns="0" rtlCol="0" anchor="ctr"/>
          <a:lstStyle/>
          <a:p>
            <a:pPr algn="ctr" fontAlgn="base">
              <a:lnSpc>
                <a:spcPts val="1700"/>
              </a:lnSpc>
              <a:spcBef>
                <a:spcPct val="0"/>
              </a:spcBef>
              <a:spcAft>
                <a:spcPct val="0"/>
              </a:spcAft>
            </a:pPr>
            <a:endParaRPr lang="en-US" sz="1600" dirty="0">
              <a:solidFill>
                <a:srgbClr val="000000"/>
              </a:solidFill>
            </a:endParaRPr>
          </a:p>
        </p:txBody>
      </p:sp>
      <p:sp>
        <p:nvSpPr>
          <p:cNvPr id="40" name="Rectangle 39"/>
          <p:cNvSpPr/>
          <p:nvPr/>
        </p:nvSpPr>
        <p:spPr>
          <a:xfrm>
            <a:off x="8095130" y="5217459"/>
            <a:ext cx="228600" cy="762000"/>
          </a:xfrm>
          <a:prstGeom prst="rect">
            <a:avLst/>
          </a:prstGeom>
          <a:noFill/>
          <a:ln>
            <a:solidFill>
              <a:srgbClr val="FF0000"/>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fontAlgn="base">
              <a:spcBef>
                <a:spcPct val="0"/>
              </a:spcBef>
              <a:spcAft>
                <a:spcPct val="0"/>
              </a:spcAft>
            </a:pPr>
            <a:endParaRPr lang="en-US">
              <a:solidFill>
                <a:srgbClr val="000000"/>
              </a:solidFill>
            </a:endParaRPr>
          </a:p>
        </p:txBody>
      </p:sp>
    </p:spTree>
    <p:extLst>
      <p:ext uri="{BB962C8B-B14F-4D97-AF65-F5344CB8AC3E}">
        <p14:creationId xmlns:p14="http://schemas.microsoft.com/office/powerpoint/2010/main" val="13063091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Wrapping Up</a:t>
            </a:r>
            <a:endParaRPr lang="en-US" dirty="0"/>
          </a:p>
        </p:txBody>
      </p:sp>
      <p:sp>
        <p:nvSpPr>
          <p:cNvPr id="3" name="Content Placeholder 2"/>
          <p:cNvSpPr>
            <a:spLocks noGrp="1"/>
          </p:cNvSpPr>
          <p:nvPr>
            <p:ph idx="1"/>
          </p:nvPr>
        </p:nvSpPr>
        <p:spPr>
          <a:xfrm>
            <a:off x="838200" y="1700366"/>
            <a:ext cx="10515600" cy="3234706"/>
          </a:xfrm>
        </p:spPr>
        <p:txBody>
          <a:bodyPr/>
          <a:lstStyle/>
          <a:p>
            <a:r>
              <a:rPr lang="en-US" dirty="0"/>
              <a:t>Once a majority of </a:t>
            </a:r>
            <a:r>
              <a:rPr lang="en-US" dirty="0" err="1"/>
              <a:t>C_new</a:t>
            </a:r>
            <a:r>
              <a:rPr lang="en-US" dirty="0"/>
              <a:t> members have committed this information, </a:t>
            </a:r>
            <a:r>
              <a:rPr lang="en-US" dirty="0" err="1"/>
              <a:t>C_old</a:t>
            </a:r>
            <a:r>
              <a:rPr lang="en-US" dirty="0"/>
              <a:t> can be shut down</a:t>
            </a:r>
            <a:r>
              <a:rPr lang="en-US" dirty="0" smtClean="0"/>
              <a:t>.</a:t>
            </a:r>
          </a:p>
          <a:p>
            <a:pPr lvl="1"/>
            <a:r>
              <a:rPr lang="en-US" dirty="0" smtClean="0"/>
              <a:t>This won’t cause a new election</a:t>
            </a:r>
          </a:p>
          <a:p>
            <a:r>
              <a:rPr lang="en-US" dirty="0" smtClean="0"/>
              <a:t>This </a:t>
            </a:r>
            <a:r>
              <a:rPr lang="en-US" dirty="0"/>
              <a:t>may include the leader of </a:t>
            </a:r>
            <a:r>
              <a:rPr lang="en-US" dirty="0" err="1"/>
              <a:t>C_old,new</a:t>
            </a:r>
            <a:r>
              <a:rPr lang="en-US" dirty="0"/>
              <a:t>, so a new leader is </a:t>
            </a:r>
            <a:r>
              <a:rPr lang="en-US" dirty="0" smtClean="0"/>
              <a:t>elected for </a:t>
            </a:r>
            <a:r>
              <a:rPr lang="en-US" dirty="0" err="1" smtClean="0"/>
              <a:t>C_new</a:t>
            </a:r>
            <a:r>
              <a:rPr lang="en-US" dirty="0" smtClean="0"/>
              <a:t>.</a:t>
            </a:r>
          </a:p>
        </p:txBody>
      </p:sp>
      <p:sp>
        <p:nvSpPr>
          <p:cNvPr id="4" name="TextBox 3"/>
          <p:cNvSpPr txBox="1"/>
          <p:nvPr/>
        </p:nvSpPr>
        <p:spPr>
          <a:xfrm>
            <a:off x="838200" y="4935072"/>
            <a:ext cx="10515600" cy="156966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algn="ctr"/>
            <a:r>
              <a:rPr lang="en-US" sz="3200" dirty="0" smtClean="0"/>
              <a:t>It is still possible to concoct problematic scenarios for the “left behind” members of </a:t>
            </a:r>
            <a:r>
              <a:rPr lang="en-US" sz="3200" dirty="0" err="1" smtClean="0"/>
              <a:t>C_old,new</a:t>
            </a:r>
            <a:r>
              <a:rPr lang="en-US" sz="3200" dirty="0" smtClean="0"/>
              <a:t>. The RAFT update call may need to be supplemented in practice.</a:t>
            </a:r>
            <a:endParaRPr lang="en-US" sz="3200" dirty="0"/>
          </a:p>
        </p:txBody>
      </p:sp>
    </p:spTree>
    <p:extLst>
      <p:ext uri="{BB962C8B-B14F-4D97-AF65-F5344CB8AC3E}">
        <p14:creationId xmlns:p14="http://schemas.microsoft.com/office/powerpoint/2010/main" val="13043945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Issue #1: Bringing New Servers Up to State</a:t>
            </a:r>
            <a:endParaRPr lang="en-US" dirty="0"/>
          </a:p>
        </p:txBody>
      </p:sp>
      <p:sp>
        <p:nvSpPr>
          <p:cNvPr id="3" name="Content Placeholder 2"/>
          <p:cNvSpPr>
            <a:spLocks noGrp="1"/>
          </p:cNvSpPr>
          <p:nvPr>
            <p:ph idx="1"/>
          </p:nvPr>
        </p:nvSpPr>
        <p:spPr/>
        <p:txBody>
          <a:bodyPr/>
          <a:lstStyle/>
          <a:p>
            <a:r>
              <a:rPr lang="en-US" dirty="0" smtClean="0"/>
              <a:t>New servers may begin as blank slates with no logs.  </a:t>
            </a:r>
          </a:p>
          <a:p>
            <a:r>
              <a:rPr lang="en-US" dirty="0" smtClean="0"/>
              <a:t>The Raft leader updates them just like it would update any other server</a:t>
            </a:r>
          </a:p>
          <a:p>
            <a:r>
              <a:rPr lang="en-US" dirty="0" smtClean="0"/>
              <a:t>Problem: </a:t>
            </a:r>
            <a:r>
              <a:rPr lang="en-US" dirty="0" err="1" smtClean="0"/>
              <a:t>C_old,new</a:t>
            </a:r>
            <a:r>
              <a:rPr lang="en-US" dirty="0" smtClean="0"/>
              <a:t> will be larger than </a:t>
            </a:r>
            <a:r>
              <a:rPr lang="en-US" dirty="0" err="1" smtClean="0"/>
              <a:t>C_old</a:t>
            </a:r>
            <a:r>
              <a:rPr lang="en-US" dirty="0" smtClean="0"/>
              <a:t>, so majority consensus commits and leader changes may not be achievable or take much longer.</a:t>
            </a:r>
            <a:endParaRPr lang="en-US" dirty="0"/>
          </a:p>
          <a:p>
            <a:pPr lvl="1"/>
            <a:r>
              <a:rPr lang="en-US" dirty="0" smtClean="0"/>
              <a:t>The servers in </a:t>
            </a:r>
            <a:r>
              <a:rPr lang="en-US" dirty="0" err="1" smtClean="0"/>
              <a:t>C_new</a:t>
            </a:r>
            <a:r>
              <a:rPr lang="en-US" dirty="0" smtClean="0"/>
              <a:t> are still busy catching up.</a:t>
            </a:r>
          </a:p>
          <a:p>
            <a:r>
              <a:rPr lang="en-US" dirty="0" smtClean="0"/>
              <a:t>Raft’s simple solution: the servers in </a:t>
            </a:r>
            <a:r>
              <a:rPr lang="en-US" dirty="0" err="1" smtClean="0"/>
              <a:t>C_new</a:t>
            </a:r>
            <a:r>
              <a:rPr lang="en-US" dirty="0" smtClean="0"/>
              <a:t> are </a:t>
            </a:r>
            <a:r>
              <a:rPr lang="en-US" b="1" dirty="0" smtClean="0"/>
              <a:t>non-voting </a:t>
            </a:r>
            <a:r>
              <a:rPr lang="en-US" dirty="0" smtClean="0"/>
              <a:t>members until they catch up with </a:t>
            </a:r>
            <a:r>
              <a:rPr lang="en-US" dirty="0" err="1" smtClean="0"/>
              <a:t>C_old</a:t>
            </a:r>
            <a:endParaRPr lang="en-US" dirty="0" smtClean="0"/>
          </a:p>
          <a:p>
            <a:pPr lvl="1"/>
            <a:r>
              <a:rPr lang="en-US" dirty="0" smtClean="0"/>
              <a:t>Raft paper doesn’t specify what exactly it means by “catch up”</a:t>
            </a:r>
          </a:p>
        </p:txBody>
      </p:sp>
    </p:spTree>
    <p:extLst>
      <p:ext uri="{BB962C8B-B14F-4D97-AF65-F5344CB8AC3E}">
        <p14:creationId xmlns:p14="http://schemas.microsoft.com/office/powerpoint/2010/main" val="2692111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Issue #2: </a:t>
            </a:r>
            <a:r>
              <a:rPr lang="en-US" dirty="0" err="1" smtClean="0"/>
              <a:t>C_old,new</a:t>
            </a:r>
            <a:r>
              <a:rPr lang="en-US" dirty="0" smtClean="0"/>
              <a:t> Leaders May Not Be Part of </a:t>
            </a:r>
            <a:r>
              <a:rPr lang="en-US" dirty="0" err="1" smtClean="0"/>
              <a:t>C_new</a:t>
            </a:r>
            <a:endParaRPr lang="en-US" dirty="0"/>
          </a:p>
        </p:txBody>
      </p:sp>
      <p:sp>
        <p:nvSpPr>
          <p:cNvPr id="3" name="Content Placeholder 2"/>
          <p:cNvSpPr>
            <a:spLocks noGrp="1"/>
          </p:cNvSpPr>
          <p:nvPr>
            <p:ph idx="1"/>
          </p:nvPr>
        </p:nvSpPr>
        <p:spPr/>
        <p:txBody>
          <a:bodyPr/>
          <a:lstStyle/>
          <a:p>
            <a:r>
              <a:rPr lang="en-US" dirty="0" smtClean="0"/>
              <a:t>The leader steps down after it has committed </a:t>
            </a:r>
            <a:r>
              <a:rPr lang="en-US" dirty="0" err="1" smtClean="0"/>
              <a:t>C_new</a:t>
            </a:r>
            <a:endParaRPr lang="en-US" dirty="0" smtClean="0"/>
          </a:p>
          <a:p>
            <a:pPr lvl="1"/>
            <a:r>
              <a:rPr lang="en-US" dirty="0" smtClean="0"/>
              <a:t>That is, a majority of </a:t>
            </a:r>
            <a:r>
              <a:rPr lang="en-US" dirty="0" err="1" smtClean="0"/>
              <a:t>C_new</a:t>
            </a:r>
            <a:r>
              <a:rPr lang="en-US" dirty="0" smtClean="0"/>
              <a:t> members have logged </a:t>
            </a:r>
            <a:r>
              <a:rPr lang="en-US" dirty="0" err="1" smtClean="0"/>
              <a:t>C_new</a:t>
            </a:r>
            <a:r>
              <a:rPr lang="en-US" dirty="0" smtClean="0"/>
              <a:t> configuration information</a:t>
            </a:r>
          </a:p>
          <a:p>
            <a:r>
              <a:rPr lang="en-US" dirty="0" smtClean="0"/>
              <a:t>Until this happens, the leader is interacting with clients and writing logs to the </a:t>
            </a:r>
            <a:r>
              <a:rPr lang="en-US" dirty="0" err="1" smtClean="0"/>
              <a:t>C_new</a:t>
            </a:r>
            <a:r>
              <a:rPr lang="en-US" dirty="0" smtClean="0"/>
              <a:t> servers but not its own logs</a:t>
            </a:r>
          </a:p>
          <a:p>
            <a:pPr lvl="1"/>
            <a:r>
              <a:rPr lang="en-US" dirty="0" smtClean="0"/>
              <a:t>So it doesn’t include itself in majorities</a:t>
            </a:r>
          </a:p>
        </p:txBody>
      </p:sp>
    </p:spTree>
    <p:extLst>
      <p:ext uri="{BB962C8B-B14F-4D97-AF65-F5344CB8AC3E}">
        <p14:creationId xmlns:p14="http://schemas.microsoft.com/office/powerpoint/2010/main" val="19318246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Final Thoughts on Continuous Deployment</a:t>
            </a:r>
            <a:endParaRPr lang="en-US" dirty="0"/>
          </a:p>
        </p:txBody>
      </p:sp>
      <p:sp>
        <p:nvSpPr>
          <p:cNvPr id="7" name="Content Placeholder 6"/>
          <p:cNvSpPr>
            <a:spLocks noGrp="1"/>
          </p:cNvSpPr>
          <p:nvPr>
            <p:ph idx="1"/>
          </p:nvPr>
        </p:nvSpPr>
        <p:spPr/>
        <p:txBody>
          <a:bodyPr>
            <a:normAutofit/>
          </a:bodyPr>
          <a:lstStyle/>
          <a:p>
            <a:r>
              <a:rPr lang="en-US" dirty="0" smtClean="0"/>
              <a:t>Raft’s configuration update protocol may be interesting to apply to Airavata’s </a:t>
            </a:r>
            <a:r>
              <a:rPr lang="en-US" dirty="0" err="1" smtClean="0"/>
              <a:t>stateful</a:t>
            </a:r>
            <a:r>
              <a:rPr lang="en-US" dirty="0" smtClean="0"/>
              <a:t> components such as the Registry</a:t>
            </a:r>
          </a:p>
          <a:p>
            <a:r>
              <a:rPr lang="en-US" dirty="0" smtClean="0"/>
              <a:t>If you needed to rollback, you could just bring </a:t>
            </a:r>
            <a:r>
              <a:rPr lang="en-US" dirty="0" err="1" smtClean="0"/>
              <a:t>C_old</a:t>
            </a:r>
            <a:r>
              <a:rPr lang="en-US" dirty="0" smtClean="0"/>
              <a:t> back up, form a new joint configuration, and reverse the process</a:t>
            </a:r>
          </a:p>
          <a:p>
            <a:pPr lvl="1"/>
            <a:r>
              <a:rPr lang="en-US" dirty="0" err="1" smtClean="0"/>
              <a:t>C_old</a:t>
            </a:r>
            <a:r>
              <a:rPr lang="en-US" dirty="0" smtClean="0"/>
              <a:t> and </a:t>
            </a:r>
            <a:r>
              <a:rPr lang="en-US" dirty="0" err="1" smtClean="0"/>
              <a:t>C_new</a:t>
            </a:r>
            <a:r>
              <a:rPr lang="en-US" dirty="0" smtClean="0"/>
              <a:t> reverse roles.</a:t>
            </a:r>
          </a:p>
          <a:p>
            <a:r>
              <a:rPr lang="en-US" dirty="0" smtClean="0"/>
              <a:t>This requires redesigning Airavata to be log-centric instead of message-queue centric</a:t>
            </a:r>
            <a:r>
              <a:rPr lang="en-US" dirty="0" smtClean="0"/>
              <a:t>.</a:t>
            </a:r>
            <a:endParaRPr lang="en-US" dirty="0" smtClean="0"/>
          </a:p>
        </p:txBody>
      </p:sp>
    </p:spTree>
    <p:extLst>
      <p:ext uri="{BB962C8B-B14F-4D97-AF65-F5344CB8AC3E}">
        <p14:creationId xmlns:p14="http://schemas.microsoft.com/office/powerpoint/2010/main" val="6107927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Log Compaction</a:t>
            </a:r>
            <a:endParaRPr lang="en-US" dirty="0"/>
          </a:p>
        </p:txBody>
      </p:sp>
      <p:sp>
        <p:nvSpPr>
          <p:cNvPr id="5" name="Text Placeholder 4"/>
          <p:cNvSpPr>
            <a:spLocks noGrp="1"/>
          </p:cNvSpPr>
          <p:nvPr>
            <p:ph type="body" idx="1"/>
          </p:nvPr>
        </p:nvSpPr>
        <p:spPr/>
        <p:txBody>
          <a:bodyPr/>
          <a:lstStyle/>
          <a:p>
            <a:r>
              <a:rPr lang="en-US" dirty="0" smtClean="0"/>
              <a:t>Managing old logs and rapidly updating new followers</a:t>
            </a:r>
            <a:endParaRPr lang="en-US" dirty="0"/>
          </a:p>
        </p:txBody>
      </p:sp>
    </p:spTree>
    <p:extLst>
      <p:ext uri="{BB962C8B-B14F-4D97-AF65-F5344CB8AC3E}">
        <p14:creationId xmlns:p14="http://schemas.microsoft.com/office/powerpoint/2010/main" val="11304522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Raft Log Compaction</a:t>
            </a:r>
            <a:endParaRPr lang="en-US" dirty="0"/>
          </a:p>
        </p:txBody>
      </p:sp>
      <p:sp>
        <p:nvSpPr>
          <p:cNvPr id="3" name="Content Placeholder 2"/>
          <p:cNvSpPr>
            <a:spLocks noGrp="1"/>
          </p:cNvSpPr>
          <p:nvPr>
            <p:ph idx="1"/>
          </p:nvPr>
        </p:nvSpPr>
        <p:spPr/>
        <p:txBody>
          <a:bodyPr/>
          <a:lstStyle/>
          <a:p>
            <a:r>
              <a:rPr lang="en-US" dirty="0" smtClean="0"/>
              <a:t>As we saw with Kafka, logs grow without bound</a:t>
            </a:r>
          </a:p>
          <a:p>
            <a:r>
              <a:rPr lang="en-US" dirty="0" smtClean="0"/>
              <a:t>Kafka discards logs after a timeout period</a:t>
            </a:r>
          </a:p>
          <a:p>
            <a:pPr lvl="1"/>
            <a:r>
              <a:rPr lang="en-US" dirty="0" smtClean="0"/>
              <a:t>An SLA understood by all </a:t>
            </a:r>
            <a:r>
              <a:rPr lang="en-US" dirty="0" smtClean="0"/>
              <a:t>clients</a:t>
            </a:r>
          </a:p>
          <a:p>
            <a:pPr lvl="1"/>
            <a:r>
              <a:rPr lang="en-US" dirty="0" smtClean="0"/>
              <a:t>But SLAs are not computer science</a:t>
            </a:r>
            <a:endParaRPr lang="en-US" dirty="0" smtClean="0"/>
          </a:p>
          <a:p>
            <a:r>
              <a:rPr lang="en-US" dirty="0" smtClean="0"/>
              <a:t>Replicating entire logs is important in two scenarios</a:t>
            </a:r>
          </a:p>
          <a:p>
            <a:pPr lvl="1"/>
            <a:r>
              <a:rPr lang="en-US" dirty="0" smtClean="0"/>
              <a:t>Bringing a new server up to date during configuration changes</a:t>
            </a:r>
          </a:p>
          <a:p>
            <a:pPr lvl="1"/>
            <a:r>
              <a:rPr lang="en-US" dirty="0" smtClean="0"/>
              <a:t>Updating a follower server that may have been </a:t>
            </a:r>
            <a:r>
              <a:rPr lang="en-US" dirty="0" smtClean="0"/>
              <a:t>offline, slow, </a:t>
            </a:r>
            <a:r>
              <a:rPr lang="en-US" dirty="0" err="1" smtClean="0"/>
              <a:t>etc</a:t>
            </a:r>
            <a:endParaRPr lang="en-US" dirty="0" smtClean="0"/>
          </a:p>
          <a:p>
            <a:r>
              <a:rPr lang="en-US" dirty="0" smtClean="0"/>
              <a:t>We need a strategy...</a:t>
            </a:r>
          </a:p>
        </p:txBody>
      </p:sp>
    </p:spTree>
    <p:extLst>
      <p:ext uri="{BB962C8B-B14F-4D97-AF65-F5344CB8AC3E}">
        <p14:creationId xmlns:p14="http://schemas.microsoft.com/office/powerpoint/2010/main" val="63349495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Snapshotting</a:t>
            </a:r>
            <a:endParaRPr lang="en-US" dirty="0"/>
          </a:p>
        </p:txBody>
      </p:sp>
      <p:sp>
        <p:nvSpPr>
          <p:cNvPr id="3" name="Content Placeholder 2"/>
          <p:cNvSpPr>
            <a:spLocks noGrp="1"/>
          </p:cNvSpPr>
          <p:nvPr>
            <p:ph sz="half" idx="1"/>
          </p:nvPr>
        </p:nvSpPr>
        <p:spPr>
          <a:xfrm>
            <a:off x="838200" y="1825625"/>
            <a:ext cx="10515600" cy="4351338"/>
          </a:xfrm>
        </p:spPr>
        <p:txBody>
          <a:bodyPr>
            <a:normAutofit fontScale="92500"/>
          </a:bodyPr>
          <a:lstStyle/>
          <a:p>
            <a:r>
              <a:rPr lang="en-US" dirty="0" smtClean="0"/>
              <a:t>Used by Zookeeper, Chubby and other systems</a:t>
            </a:r>
          </a:p>
          <a:p>
            <a:r>
              <a:rPr lang="en-US" dirty="0" smtClean="0"/>
              <a:t>The entire log up to a snapshot point is written to stable, long term storage</a:t>
            </a:r>
          </a:p>
          <a:p>
            <a:pPr lvl="1"/>
            <a:r>
              <a:rPr lang="en-US" dirty="0" smtClean="0"/>
              <a:t>This is external to the Raft </a:t>
            </a:r>
            <a:r>
              <a:rPr lang="en-US" dirty="0" smtClean="0"/>
              <a:t>protocol</a:t>
            </a:r>
          </a:p>
          <a:p>
            <a:pPr lvl="1"/>
            <a:r>
              <a:rPr lang="en-US" dirty="0" smtClean="0"/>
              <a:t>Making sure all servers have access to this stored file is an implementation detail.</a:t>
            </a:r>
            <a:endParaRPr lang="en-US" dirty="0" smtClean="0"/>
          </a:p>
          <a:p>
            <a:r>
              <a:rPr lang="en-US" dirty="0" smtClean="0"/>
              <a:t>All the logs up to the snapshot point are then discarded</a:t>
            </a:r>
          </a:p>
          <a:p>
            <a:r>
              <a:rPr lang="en-US" dirty="0" smtClean="0"/>
              <a:t>The snapshot is a log entry that replaces the old entries</a:t>
            </a:r>
            <a:r>
              <a:rPr lang="en-US" dirty="0" smtClean="0"/>
              <a:t>.</a:t>
            </a:r>
          </a:p>
          <a:p>
            <a:pPr lvl="1"/>
            <a:r>
              <a:rPr lang="en-US" dirty="0" smtClean="0"/>
              <a:t>It is </a:t>
            </a:r>
            <a:r>
              <a:rPr lang="en-US" b="1" dirty="0" smtClean="0"/>
              <a:t>not </a:t>
            </a:r>
            <a:r>
              <a:rPr lang="en-US" dirty="0" smtClean="0"/>
              <a:t>the last entry before snapshotting</a:t>
            </a:r>
          </a:p>
          <a:p>
            <a:r>
              <a:rPr lang="en-US" dirty="0" smtClean="0"/>
              <a:t>You don’t just cut the log sequence off at the snapshot point</a:t>
            </a:r>
          </a:p>
          <a:p>
            <a:pPr lvl="1"/>
            <a:r>
              <a:rPr lang="en-US" dirty="0" smtClean="0"/>
              <a:t>You </a:t>
            </a:r>
            <a:r>
              <a:rPr lang="en-US" b="1" dirty="0" smtClean="0"/>
              <a:t>replace </a:t>
            </a:r>
            <a:r>
              <a:rPr lang="en-US" dirty="0" smtClean="0"/>
              <a:t>the entry at the snapshot point with a new entry</a:t>
            </a:r>
            <a:endParaRPr lang="en-US" dirty="0" smtClean="0"/>
          </a:p>
          <a:p>
            <a:pPr lvl="1"/>
            <a:endParaRPr lang="en-US" dirty="0"/>
          </a:p>
        </p:txBody>
      </p:sp>
    </p:spTree>
    <p:extLst>
      <p:ext uri="{BB962C8B-B14F-4D97-AF65-F5344CB8AC3E}">
        <p14:creationId xmlns:p14="http://schemas.microsoft.com/office/powerpoint/2010/main" val="20733209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p:cNvSpPr/>
          <p:nvPr/>
        </p:nvSpPr>
        <p:spPr>
          <a:xfrm>
            <a:off x="989556" y="2116899"/>
            <a:ext cx="2129425" cy="194153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Client</a:t>
            </a:r>
            <a:endParaRPr lang="en-US" dirty="0"/>
          </a:p>
        </p:txBody>
      </p:sp>
      <p:sp>
        <p:nvSpPr>
          <p:cNvPr id="5" name="Rectangle 4"/>
          <p:cNvSpPr/>
          <p:nvPr/>
        </p:nvSpPr>
        <p:spPr>
          <a:xfrm>
            <a:off x="5774499" y="2116900"/>
            <a:ext cx="2129425" cy="19415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Raft Leader</a:t>
            </a:r>
            <a:endParaRPr lang="en-US" dirty="0"/>
          </a:p>
        </p:txBody>
      </p:sp>
      <p:sp>
        <p:nvSpPr>
          <p:cNvPr id="7" name="Rectangle 6"/>
          <p:cNvSpPr/>
          <p:nvPr/>
        </p:nvSpPr>
        <p:spPr>
          <a:xfrm>
            <a:off x="9308926" y="175366"/>
            <a:ext cx="2129425" cy="19415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Raft Follower</a:t>
            </a:r>
            <a:endParaRPr lang="en-US" dirty="0"/>
          </a:p>
        </p:txBody>
      </p:sp>
      <p:sp>
        <p:nvSpPr>
          <p:cNvPr id="9" name="Rectangle 8"/>
          <p:cNvSpPr/>
          <p:nvPr/>
        </p:nvSpPr>
        <p:spPr>
          <a:xfrm>
            <a:off x="9308926" y="4058433"/>
            <a:ext cx="2129425" cy="19415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Raft Follower</a:t>
            </a:r>
            <a:endParaRPr lang="en-US" dirty="0"/>
          </a:p>
        </p:txBody>
      </p:sp>
      <p:cxnSp>
        <p:nvCxnSpPr>
          <p:cNvPr id="11" name="Straight Arrow Connector 10"/>
          <p:cNvCxnSpPr>
            <a:stCxn id="4" idx="6"/>
            <a:endCxn id="5" idx="1"/>
          </p:cNvCxnSpPr>
          <p:nvPr/>
        </p:nvCxnSpPr>
        <p:spPr>
          <a:xfrm>
            <a:off x="3118981" y="3087666"/>
            <a:ext cx="2655518" cy="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5" idx="3"/>
            <a:endCxn id="7" idx="1"/>
          </p:cNvCxnSpPr>
          <p:nvPr/>
        </p:nvCxnSpPr>
        <p:spPr>
          <a:xfrm flipV="1">
            <a:off x="7903924" y="1146133"/>
            <a:ext cx="1405002" cy="1941534"/>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5" idx="3"/>
          </p:cNvCxnSpPr>
          <p:nvPr/>
        </p:nvCxnSpPr>
        <p:spPr>
          <a:xfrm>
            <a:off x="7903924" y="3087667"/>
            <a:ext cx="1405002" cy="207305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413359" y="4446740"/>
            <a:ext cx="7601088" cy="224676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sz="2800" dirty="0" smtClean="0"/>
              <a:t>RAFT Recap: Clients </a:t>
            </a:r>
            <a:r>
              <a:rPr lang="en-US" sz="2800" dirty="0" smtClean="0"/>
              <a:t>are external applications </a:t>
            </a:r>
            <a:r>
              <a:rPr lang="en-US" sz="2800" dirty="0" smtClean="0"/>
              <a:t>that send </a:t>
            </a:r>
            <a:r>
              <a:rPr lang="en-US" sz="2800" dirty="0" smtClean="0"/>
              <a:t>READ and WRITE requests. The client only interacts with the leader to read and write log entries.  The followers write log entries sent by the leader. A follower can become a new leader.</a:t>
            </a:r>
            <a:endParaRPr lang="en-US" sz="2800" dirty="0"/>
          </a:p>
        </p:txBody>
      </p:sp>
      <p:cxnSp>
        <p:nvCxnSpPr>
          <p:cNvPr id="18" name="Straight Connector 17"/>
          <p:cNvCxnSpPr/>
          <p:nvPr/>
        </p:nvCxnSpPr>
        <p:spPr>
          <a:xfrm flipH="1">
            <a:off x="4703524" y="1691014"/>
            <a:ext cx="12526" cy="2668043"/>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5098114" y="524481"/>
            <a:ext cx="821059" cy="461665"/>
          </a:xfrm>
          <a:prstGeom prst="rect">
            <a:avLst/>
          </a:prstGeom>
          <a:noFill/>
        </p:spPr>
        <p:txBody>
          <a:bodyPr wrap="none" rtlCol="0">
            <a:spAutoFit/>
          </a:bodyPr>
          <a:lstStyle/>
          <a:p>
            <a:r>
              <a:rPr lang="en-US" sz="2400" dirty="0" smtClean="0"/>
              <a:t>RAFT</a:t>
            </a:r>
            <a:endParaRPr lang="en-US" dirty="0"/>
          </a:p>
        </p:txBody>
      </p:sp>
      <p:sp>
        <p:nvSpPr>
          <p:cNvPr id="20" name="Right Arrow 19"/>
          <p:cNvSpPr/>
          <p:nvPr/>
        </p:nvSpPr>
        <p:spPr>
          <a:xfrm rot="2035148">
            <a:off x="5933697" y="906525"/>
            <a:ext cx="615021" cy="2396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9823900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Raft Log Compaction</a:t>
            </a:r>
            <a:endParaRPr lang="en-US" dirty="0"/>
          </a:p>
        </p:txBody>
      </p:sp>
      <p:sp>
        <p:nvSpPr>
          <p:cNvPr id="6" name="Content Placeholder 5"/>
          <p:cNvSpPr>
            <a:spLocks noGrp="1"/>
          </p:cNvSpPr>
          <p:nvPr>
            <p:ph idx="1"/>
          </p:nvPr>
        </p:nvSpPr>
        <p:spPr>
          <a:xfrm>
            <a:off x="838200" y="1700365"/>
            <a:ext cx="4296806" cy="3923821"/>
          </a:xfrm>
        </p:spPr>
        <p:txBody>
          <a:bodyPr>
            <a:normAutofit fontScale="85000" lnSpcReduction="20000"/>
          </a:bodyPr>
          <a:lstStyle/>
          <a:p>
            <a:r>
              <a:rPr lang="en-US" dirty="0"/>
              <a:t>In Raft, each server can snapshot independently </a:t>
            </a:r>
          </a:p>
          <a:p>
            <a:pPr lvl="1"/>
            <a:r>
              <a:rPr lang="en-US" dirty="0"/>
              <a:t>Only committed entries are </a:t>
            </a:r>
            <a:r>
              <a:rPr lang="en-US" dirty="0" smtClean="0"/>
              <a:t>snapshotted</a:t>
            </a:r>
          </a:p>
          <a:p>
            <a:r>
              <a:rPr lang="en-US" dirty="0" smtClean="0"/>
              <a:t>The leader can also tell a follower to install a snapshot.</a:t>
            </a:r>
          </a:p>
          <a:p>
            <a:pPr lvl="1"/>
            <a:r>
              <a:rPr lang="en-US" dirty="0" smtClean="0"/>
              <a:t>To catch up a new server, for example</a:t>
            </a:r>
            <a:endParaRPr lang="en-US" dirty="0"/>
          </a:p>
          <a:p>
            <a:r>
              <a:rPr lang="en-US" dirty="0"/>
              <a:t>The snapshot </a:t>
            </a:r>
            <a:r>
              <a:rPr lang="en-US" dirty="0" smtClean="0"/>
              <a:t>entry contains</a:t>
            </a:r>
            <a:endParaRPr lang="en-US" dirty="0"/>
          </a:p>
          <a:p>
            <a:pPr lvl="1"/>
            <a:r>
              <a:rPr lang="en-US" dirty="0"/>
              <a:t>The last included log index</a:t>
            </a:r>
          </a:p>
          <a:p>
            <a:pPr lvl="1"/>
            <a:r>
              <a:rPr lang="en-US" dirty="0"/>
              <a:t>The last included term</a:t>
            </a:r>
          </a:p>
          <a:p>
            <a:pPr lvl="1"/>
            <a:r>
              <a:rPr lang="en-US" dirty="0"/>
              <a:t>The system state at the snapshot point in the </a:t>
            </a:r>
            <a:r>
              <a:rPr lang="en-US" dirty="0" smtClean="0"/>
              <a:t>log</a:t>
            </a:r>
          </a:p>
        </p:txBody>
      </p:sp>
      <p:pic>
        <p:nvPicPr>
          <p:cNvPr id="7" name="Picture 6"/>
          <p:cNvPicPr>
            <a:picLocks noChangeAspect="1"/>
          </p:cNvPicPr>
          <p:nvPr/>
        </p:nvPicPr>
        <p:blipFill rotWithShape="1">
          <a:blip r:embed="rId2"/>
          <a:srcRect l="4156" t="15890" r="20502" b="30228"/>
          <a:stretch/>
        </p:blipFill>
        <p:spPr>
          <a:xfrm>
            <a:off x="5211224" y="1838151"/>
            <a:ext cx="6778465" cy="3635723"/>
          </a:xfrm>
          <a:prstGeom prst="rect">
            <a:avLst/>
          </a:prstGeom>
        </p:spPr>
      </p:pic>
      <p:sp>
        <p:nvSpPr>
          <p:cNvPr id="8" name="TextBox 7"/>
          <p:cNvSpPr txBox="1"/>
          <p:nvPr/>
        </p:nvSpPr>
        <p:spPr>
          <a:xfrm>
            <a:off x="838200" y="5621337"/>
            <a:ext cx="10515600" cy="120032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algn="ctr"/>
            <a:r>
              <a:rPr lang="en-US" sz="2400" dirty="0" smtClean="0"/>
              <a:t>Note “state machine state” may be application specific or determined through some other strategy. Raft does specify what you store in the snapshot log entry.  This is a tricky bit</a:t>
            </a:r>
            <a:r>
              <a:rPr lang="en-US" sz="2400" dirty="0" smtClean="0"/>
              <a:t>. </a:t>
            </a:r>
            <a:endParaRPr lang="en-US" sz="2400" dirty="0"/>
          </a:p>
        </p:txBody>
      </p:sp>
    </p:spTree>
    <p:extLst>
      <p:ext uri="{BB962C8B-B14F-4D97-AF65-F5344CB8AC3E}">
        <p14:creationId xmlns:p14="http://schemas.microsoft.com/office/powerpoint/2010/main" val="12351638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Leader-Specified Snapshots</a:t>
            </a:r>
            <a:endParaRPr lang="en-US" dirty="0"/>
          </a:p>
        </p:txBody>
      </p:sp>
      <p:sp>
        <p:nvSpPr>
          <p:cNvPr id="3" name="Content Placeholder 2"/>
          <p:cNvSpPr>
            <a:spLocks noGrp="1"/>
          </p:cNvSpPr>
          <p:nvPr>
            <p:ph idx="1"/>
          </p:nvPr>
        </p:nvSpPr>
        <p:spPr>
          <a:xfrm>
            <a:off x="838200" y="1781046"/>
            <a:ext cx="4332840" cy="4802509"/>
          </a:xfrm>
        </p:spPr>
        <p:txBody>
          <a:bodyPr>
            <a:normAutofit fontScale="92500" lnSpcReduction="10000"/>
          </a:bodyPr>
          <a:lstStyle/>
          <a:p>
            <a:r>
              <a:rPr lang="en-US" dirty="0" smtClean="0"/>
              <a:t>Recall the way Raft works:</a:t>
            </a:r>
          </a:p>
          <a:p>
            <a:pPr lvl="1"/>
            <a:r>
              <a:rPr lang="en-US" dirty="0" smtClean="0"/>
              <a:t>Leaders instruct followers to append entries.</a:t>
            </a:r>
          </a:p>
          <a:p>
            <a:pPr lvl="1"/>
            <a:r>
              <a:rPr lang="en-US" dirty="0" smtClean="0"/>
              <a:t>The leader walks backward through its log until it finds an entry that the follower doesn’t have</a:t>
            </a:r>
          </a:p>
          <a:p>
            <a:r>
              <a:rPr lang="en-US" dirty="0" smtClean="0"/>
              <a:t>What if a follower doesn’t have entries that the leader has already snapshotted?</a:t>
            </a:r>
          </a:p>
          <a:p>
            <a:r>
              <a:rPr lang="en-US" dirty="0" smtClean="0"/>
              <a:t>The Raft API includes a method </a:t>
            </a:r>
            <a:r>
              <a:rPr lang="en-US" dirty="0" err="1" smtClean="0"/>
              <a:t>InstallSnapshot</a:t>
            </a:r>
            <a:r>
              <a:rPr lang="en-US" dirty="0" smtClean="0"/>
              <a:t> that the leader invokes on the lagging follower</a:t>
            </a:r>
          </a:p>
          <a:p>
            <a:endParaRPr lang="en-US" dirty="0"/>
          </a:p>
        </p:txBody>
      </p:sp>
      <p:sp>
        <p:nvSpPr>
          <p:cNvPr id="142" name="TextBox 141"/>
          <p:cNvSpPr txBox="1"/>
          <p:nvPr/>
        </p:nvSpPr>
        <p:spPr>
          <a:xfrm>
            <a:off x="5443818" y="5013896"/>
            <a:ext cx="5867399" cy="156966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sz="2400" dirty="0" smtClean="0"/>
              <a:t>This is the way Raft would normally update a logging follower, one entry at a time.  What if the leader had already snapshotted entry (4,4)?  Or what if this will take too long?</a:t>
            </a:r>
            <a:endParaRPr lang="en-US" sz="2400" dirty="0"/>
          </a:p>
        </p:txBody>
      </p:sp>
      <p:sp>
        <p:nvSpPr>
          <p:cNvPr id="36" name="Rectangle 35"/>
          <p:cNvSpPr/>
          <p:nvPr/>
        </p:nvSpPr>
        <p:spPr>
          <a:xfrm>
            <a:off x="7310717" y="3377279"/>
            <a:ext cx="381000" cy="381000"/>
          </a:xfrm>
          <a:prstGeom prst="rect">
            <a:avLst/>
          </a:prstGeom>
          <a:solidFill>
            <a:srgbClr val="D5FFD5"/>
          </a:solidFill>
          <a:ln w="19050"/>
        </p:spPr>
        <p:style>
          <a:lnRef idx="2">
            <a:schemeClr val="dk1"/>
          </a:lnRef>
          <a:fillRef idx="1">
            <a:schemeClr val="lt1"/>
          </a:fillRef>
          <a:effectRef idx="0">
            <a:schemeClr val="dk1"/>
          </a:effectRef>
          <a:fontRef idx="minor">
            <a:schemeClr val="dk1"/>
          </a:fontRef>
        </p:style>
        <p:txBody>
          <a:bodyPr lIns="0" tIns="0" rIns="0" bIns="0" rtlCol="0" anchor="ctr"/>
          <a:lstStyle/>
          <a:p>
            <a:pPr algn="ctr" fontAlgn="base">
              <a:lnSpc>
                <a:spcPts val="1700"/>
              </a:lnSpc>
              <a:spcBef>
                <a:spcPct val="0"/>
              </a:spcBef>
              <a:spcAft>
                <a:spcPct val="0"/>
              </a:spcAft>
            </a:pPr>
            <a:r>
              <a:rPr lang="en-US" sz="1600" dirty="0">
                <a:solidFill>
                  <a:srgbClr val="000000"/>
                </a:solidFill>
              </a:rPr>
              <a:t>1</a:t>
            </a:r>
          </a:p>
        </p:txBody>
      </p:sp>
      <p:sp>
        <p:nvSpPr>
          <p:cNvPr id="37" name="Rectangle 36"/>
          <p:cNvSpPr/>
          <p:nvPr/>
        </p:nvSpPr>
        <p:spPr>
          <a:xfrm>
            <a:off x="8453717" y="3377279"/>
            <a:ext cx="381000" cy="381000"/>
          </a:xfrm>
          <a:prstGeom prst="rect">
            <a:avLst/>
          </a:prstGeom>
          <a:solidFill>
            <a:srgbClr val="FFFF9B"/>
          </a:solidFill>
          <a:ln w="19050"/>
        </p:spPr>
        <p:style>
          <a:lnRef idx="2">
            <a:schemeClr val="dk1"/>
          </a:lnRef>
          <a:fillRef idx="1">
            <a:schemeClr val="lt1"/>
          </a:fillRef>
          <a:effectRef idx="0">
            <a:schemeClr val="dk1"/>
          </a:effectRef>
          <a:fontRef idx="minor">
            <a:schemeClr val="dk1"/>
          </a:fontRef>
        </p:style>
        <p:txBody>
          <a:bodyPr lIns="0" tIns="0" rIns="0" bIns="0" rtlCol="0" anchor="ctr"/>
          <a:lstStyle/>
          <a:p>
            <a:pPr algn="ctr" fontAlgn="base">
              <a:lnSpc>
                <a:spcPts val="1700"/>
              </a:lnSpc>
              <a:spcBef>
                <a:spcPct val="0"/>
              </a:spcBef>
              <a:spcAft>
                <a:spcPct val="0"/>
              </a:spcAft>
            </a:pPr>
            <a:r>
              <a:rPr lang="en-US" sz="1600" dirty="0">
                <a:solidFill>
                  <a:srgbClr val="000000"/>
                </a:solidFill>
              </a:rPr>
              <a:t>4</a:t>
            </a:r>
          </a:p>
        </p:txBody>
      </p:sp>
      <p:sp>
        <p:nvSpPr>
          <p:cNvPr id="38" name="Rectangle 37"/>
          <p:cNvSpPr/>
          <p:nvPr/>
        </p:nvSpPr>
        <p:spPr>
          <a:xfrm>
            <a:off x="7691717" y="3377279"/>
            <a:ext cx="381000" cy="381000"/>
          </a:xfrm>
          <a:prstGeom prst="rect">
            <a:avLst/>
          </a:prstGeom>
          <a:solidFill>
            <a:srgbClr val="D5FFD5"/>
          </a:solidFill>
          <a:ln w="19050"/>
        </p:spPr>
        <p:style>
          <a:lnRef idx="2">
            <a:schemeClr val="dk1"/>
          </a:lnRef>
          <a:fillRef idx="1">
            <a:schemeClr val="lt1"/>
          </a:fillRef>
          <a:effectRef idx="0">
            <a:schemeClr val="dk1"/>
          </a:effectRef>
          <a:fontRef idx="minor">
            <a:schemeClr val="dk1"/>
          </a:fontRef>
        </p:style>
        <p:txBody>
          <a:bodyPr lIns="0" tIns="0" rIns="0" bIns="0" rtlCol="0" anchor="ctr"/>
          <a:lstStyle/>
          <a:p>
            <a:pPr algn="ctr" fontAlgn="base">
              <a:lnSpc>
                <a:spcPts val="1700"/>
              </a:lnSpc>
              <a:spcBef>
                <a:spcPct val="0"/>
              </a:spcBef>
              <a:spcAft>
                <a:spcPct val="0"/>
              </a:spcAft>
            </a:pPr>
            <a:r>
              <a:rPr lang="en-US" sz="1600" dirty="0">
                <a:solidFill>
                  <a:srgbClr val="000000"/>
                </a:solidFill>
              </a:rPr>
              <a:t>1</a:t>
            </a:r>
          </a:p>
        </p:txBody>
      </p:sp>
      <p:sp>
        <p:nvSpPr>
          <p:cNvPr id="39" name="Rectangle 38"/>
          <p:cNvSpPr/>
          <p:nvPr/>
        </p:nvSpPr>
        <p:spPr>
          <a:xfrm>
            <a:off x="8072717" y="3377279"/>
            <a:ext cx="381000" cy="381000"/>
          </a:xfrm>
          <a:prstGeom prst="rect">
            <a:avLst/>
          </a:prstGeom>
          <a:solidFill>
            <a:srgbClr val="D5FFD5"/>
          </a:solidFill>
          <a:ln w="19050"/>
        </p:spPr>
        <p:style>
          <a:lnRef idx="2">
            <a:schemeClr val="dk1"/>
          </a:lnRef>
          <a:fillRef idx="1">
            <a:schemeClr val="lt1"/>
          </a:fillRef>
          <a:effectRef idx="0">
            <a:schemeClr val="dk1"/>
          </a:effectRef>
          <a:fontRef idx="minor">
            <a:schemeClr val="dk1"/>
          </a:fontRef>
        </p:style>
        <p:txBody>
          <a:bodyPr lIns="0" tIns="0" rIns="0" bIns="0" rtlCol="0" anchor="ctr"/>
          <a:lstStyle/>
          <a:p>
            <a:pPr algn="ctr" fontAlgn="base">
              <a:lnSpc>
                <a:spcPts val="1700"/>
              </a:lnSpc>
              <a:spcBef>
                <a:spcPct val="0"/>
              </a:spcBef>
              <a:spcAft>
                <a:spcPct val="0"/>
              </a:spcAft>
            </a:pPr>
            <a:r>
              <a:rPr lang="en-US" sz="1600" dirty="0">
                <a:solidFill>
                  <a:srgbClr val="000000"/>
                </a:solidFill>
              </a:rPr>
              <a:t>1</a:t>
            </a:r>
          </a:p>
        </p:txBody>
      </p:sp>
      <p:sp>
        <p:nvSpPr>
          <p:cNvPr id="40" name="Rectangle 39"/>
          <p:cNvSpPr/>
          <p:nvPr/>
        </p:nvSpPr>
        <p:spPr>
          <a:xfrm>
            <a:off x="8834717" y="3377279"/>
            <a:ext cx="381000" cy="381000"/>
          </a:xfrm>
          <a:prstGeom prst="rect">
            <a:avLst/>
          </a:prstGeom>
          <a:solidFill>
            <a:srgbClr val="FFFF9B"/>
          </a:solidFill>
          <a:ln w="19050"/>
        </p:spPr>
        <p:style>
          <a:lnRef idx="2">
            <a:schemeClr val="dk1"/>
          </a:lnRef>
          <a:fillRef idx="1">
            <a:schemeClr val="lt1"/>
          </a:fillRef>
          <a:effectRef idx="0">
            <a:schemeClr val="dk1"/>
          </a:effectRef>
          <a:fontRef idx="minor">
            <a:schemeClr val="dk1"/>
          </a:fontRef>
        </p:style>
        <p:txBody>
          <a:bodyPr lIns="0" tIns="0" rIns="0" bIns="0" rtlCol="0" anchor="ctr"/>
          <a:lstStyle/>
          <a:p>
            <a:pPr algn="ctr" fontAlgn="base">
              <a:lnSpc>
                <a:spcPts val="1700"/>
              </a:lnSpc>
              <a:spcBef>
                <a:spcPct val="0"/>
              </a:spcBef>
              <a:spcAft>
                <a:spcPct val="0"/>
              </a:spcAft>
            </a:pPr>
            <a:r>
              <a:rPr lang="en-US" sz="1600" dirty="0">
                <a:solidFill>
                  <a:srgbClr val="000000"/>
                </a:solidFill>
              </a:rPr>
              <a:t>4</a:t>
            </a:r>
          </a:p>
        </p:txBody>
      </p:sp>
      <p:sp>
        <p:nvSpPr>
          <p:cNvPr id="41" name="Rectangle 40"/>
          <p:cNvSpPr/>
          <p:nvPr/>
        </p:nvSpPr>
        <p:spPr>
          <a:xfrm>
            <a:off x="9215717" y="3377279"/>
            <a:ext cx="381000" cy="381000"/>
          </a:xfrm>
          <a:prstGeom prst="rect">
            <a:avLst/>
          </a:prstGeom>
          <a:solidFill>
            <a:srgbClr val="FFC3CE"/>
          </a:solidFill>
          <a:ln w="19050"/>
        </p:spPr>
        <p:style>
          <a:lnRef idx="2">
            <a:schemeClr val="dk1"/>
          </a:lnRef>
          <a:fillRef idx="1">
            <a:schemeClr val="lt1"/>
          </a:fillRef>
          <a:effectRef idx="0">
            <a:schemeClr val="dk1"/>
          </a:effectRef>
          <a:fontRef idx="minor">
            <a:schemeClr val="dk1"/>
          </a:fontRef>
        </p:style>
        <p:txBody>
          <a:bodyPr lIns="0" tIns="0" rIns="0" bIns="0" rtlCol="0" anchor="ctr"/>
          <a:lstStyle/>
          <a:p>
            <a:pPr algn="ctr" fontAlgn="base">
              <a:lnSpc>
                <a:spcPts val="1700"/>
              </a:lnSpc>
              <a:spcBef>
                <a:spcPct val="0"/>
              </a:spcBef>
              <a:spcAft>
                <a:spcPct val="0"/>
              </a:spcAft>
            </a:pPr>
            <a:r>
              <a:rPr lang="en-US" sz="1600" dirty="0">
                <a:solidFill>
                  <a:srgbClr val="000000"/>
                </a:solidFill>
              </a:rPr>
              <a:t>5</a:t>
            </a:r>
          </a:p>
        </p:txBody>
      </p:sp>
      <p:sp>
        <p:nvSpPr>
          <p:cNvPr id="42" name="Rectangle 41"/>
          <p:cNvSpPr/>
          <p:nvPr/>
        </p:nvSpPr>
        <p:spPr>
          <a:xfrm>
            <a:off x="9596717" y="3377279"/>
            <a:ext cx="381000" cy="381000"/>
          </a:xfrm>
          <a:prstGeom prst="rect">
            <a:avLst/>
          </a:prstGeom>
          <a:solidFill>
            <a:srgbClr val="FFC3CE"/>
          </a:solidFill>
          <a:ln w="19050"/>
        </p:spPr>
        <p:style>
          <a:lnRef idx="2">
            <a:schemeClr val="dk1"/>
          </a:lnRef>
          <a:fillRef idx="1">
            <a:schemeClr val="lt1"/>
          </a:fillRef>
          <a:effectRef idx="0">
            <a:schemeClr val="dk1"/>
          </a:effectRef>
          <a:fontRef idx="minor">
            <a:schemeClr val="dk1"/>
          </a:fontRef>
        </p:style>
        <p:txBody>
          <a:bodyPr lIns="0" tIns="0" rIns="0" bIns="0" rtlCol="0" anchor="ctr"/>
          <a:lstStyle/>
          <a:p>
            <a:pPr algn="ctr" fontAlgn="base">
              <a:lnSpc>
                <a:spcPts val="1700"/>
              </a:lnSpc>
              <a:spcBef>
                <a:spcPct val="0"/>
              </a:spcBef>
              <a:spcAft>
                <a:spcPct val="0"/>
              </a:spcAft>
            </a:pPr>
            <a:r>
              <a:rPr lang="en-US" sz="1600" dirty="0">
                <a:solidFill>
                  <a:srgbClr val="000000"/>
                </a:solidFill>
              </a:rPr>
              <a:t>5</a:t>
            </a:r>
          </a:p>
        </p:txBody>
      </p:sp>
      <p:sp>
        <p:nvSpPr>
          <p:cNvPr id="43" name="Rectangle 42"/>
          <p:cNvSpPr/>
          <p:nvPr/>
        </p:nvSpPr>
        <p:spPr>
          <a:xfrm>
            <a:off x="9977717" y="3377279"/>
            <a:ext cx="381000" cy="381000"/>
          </a:xfrm>
          <a:prstGeom prst="rect">
            <a:avLst/>
          </a:prstGeom>
          <a:solidFill>
            <a:srgbClr val="CCD9F4"/>
          </a:solidFill>
          <a:ln w="19050"/>
        </p:spPr>
        <p:style>
          <a:lnRef idx="2">
            <a:schemeClr val="dk1"/>
          </a:lnRef>
          <a:fillRef idx="1">
            <a:schemeClr val="lt1"/>
          </a:fillRef>
          <a:effectRef idx="0">
            <a:schemeClr val="dk1"/>
          </a:effectRef>
          <a:fontRef idx="minor">
            <a:schemeClr val="dk1"/>
          </a:fontRef>
        </p:style>
        <p:txBody>
          <a:bodyPr lIns="0" tIns="0" rIns="0" bIns="0" rtlCol="0" anchor="ctr"/>
          <a:lstStyle/>
          <a:p>
            <a:pPr algn="ctr" fontAlgn="base">
              <a:lnSpc>
                <a:spcPts val="1700"/>
              </a:lnSpc>
              <a:spcBef>
                <a:spcPct val="0"/>
              </a:spcBef>
              <a:spcAft>
                <a:spcPct val="0"/>
              </a:spcAft>
            </a:pPr>
            <a:r>
              <a:rPr lang="en-US" sz="1600" dirty="0">
                <a:solidFill>
                  <a:srgbClr val="000000"/>
                </a:solidFill>
              </a:rPr>
              <a:t>6</a:t>
            </a:r>
          </a:p>
        </p:txBody>
      </p:sp>
      <p:sp>
        <p:nvSpPr>
          <p:cNvPr id="44" name="Rectangle 43"/>
          <p:cNvSpPr/>
          <p:nvPr/>
        </p:nvSpPr>
        <p:spPr>
          <a:xfrm>
            <a:off x="10358717" y="3377279"/>
            <a:ext cx="381000" cy="381000"/>
          </a:xfrm>
          <a:prstGeom prst="rect">
            <a:avLst/>
          </a:prstGeom>
          <a:solidFill>
            <a:srgbClr val="CCD9F4"/>
          </a:solidFill>
          <a:ln w="19050"/>
        </p:spPr>
        <p:style>
          <a:lnRef idx="2">
            <a:schemeClr val="dk1"/>
          </a:lnRef>
          <a:fillRef idx="1">
            <a:schemeClr val="lt1"/>
          </a:fillRef>
          <a:effectRef idx="0">
            <a:schemeClr val="dk1"/>
          </a:effectRef>
          <a:fontRef idx="minor">
            <a:schemeClr val="dk1"/>
          </a:fontRef>
        </p:style>
        <p:txBody>
          <a:bodyPr lIns="0" tIns="0" rIns="0" bIns="0" rtlCol="0" anchor="ctr"/>
          <a:lstStyle/>
          <a:p>
            <a:pPr algn="ctr" fontAlgn="base">
              <a:lnSpc>
                <a:spcPts val="1700"/>
              </a:lnSpc>
              <a:spcBef>
                <a:spcPct val="0"/>
              </a:spcBef>
              <a:spcAft>
                <a:spcPct val="0"/>
              </a:spcAft>
            </a:pPr>
            <a:r>
              <a:rPr lang="en-US" sz="1600" dirty="0">
                <a:solidFill>
                  <a:srgbClr val="000000"/>
                </a:solidFill>
              </a:rPr>
              <a:t>6</a:t>
            </a:r>
          </a:p>
        </p:txBody>
      </p:sp>
      <p:sp>
        <p:nvSpPr>
          <p:cNvPr id="45" name="Rectangle 44"/>
          <p:cNvSpPr/>
          <p:nvPr/>
        </p:nvSpPr>
        <p:spPr>
          <a:xfrm>
            <a:off x="10739717" y="3377279"/>
            <a:ext cx="381000" cy="381000"/>
          </a:xfrm>
          <a:prstGeom prst="rect">
            <a:avLst/>
          </a:prstGeom>
          <a:solidFill>
            <a:srgbClr val="CCD9F4"/>
          </a:solidFill>
          <a:ln w="19050"/>
        </p:spPr>
        <p:style>
          <a:lnRef idx="2">
            <a:schemeClr val="dk1"/>
          </a:lnRef>
          <a:fillRef idx="1">
            <a:schemeClr val="lt1"/>
          </a:fillRef>
          <a:effectRef idx="0">
            <a:schemeClr val="dk1"/>
          </a:effectRef>
          <a:fontRef idx="minor">
            <a:schemeClr val="dk1"/>
          </a:fontRef>
        </p:style>
        <p:txBody>
          <a:bodyPr lIns="0" tIns="0" rIns="0" bIns="0" rtlCol="0" anchor="ctr"/>
          <a:lstStyle/>
          <a:p>
            <a:pPr algn="ctr" fontAlgn="base">
              <a:lnSpc>
                <a:spcPts val="1700"/>
              </a:lnSpc>
              <a:spcBef>
                <a:spcPct val="0"/>
              </a:spcBef>
              <a:spcAft>
                <a:spcPct val="0"/>
              </a:spcAft>
            </a:pPr>
            <a:r>
              <a:rPr lang="en-US" sz="1600" dirty="0">
                <a:solidFill>
                  <a:srgbClr val="000000"/>
                </a:solidFill>
              </a:rPr>
              <a:t>6</a:t>
            </a:r>
          </a:p>
        </p:txBody>
      </p:sp>
      <p:sp>
        <p:nvSpPr>
          <p:cNvPr id="46" name="TextBox 45"/>
          <p:cNvSpPr txBox="1"/>
          <p:nvPr/>
        </p:nvSpPr>
        <p:spPr>
          <a:xfrm>
            <a:off x="7310717" y="2920079"/>
            <a:ext cx="381000" cy="338554"/>
          </a:xfrm>
          <a:prstGeom prst="rect">
            <a:avLst/>
          </a:prstGeom>
          <a:noFill/>
        </p:spPr>
        <p:txBody>
          <a:bodyPr wrap="square" rtlCol="0">
            <a:spAutoFit/>
          </a:bodyPr>
          <a:lstStyle/>
          <a:p>
            <a:pPr algn="ctr" fontAlgn="base">
              <a:spcBef>
                <a:spcPct val="0"/>
              </a:spcBef>
              <a:spcAft>
                <a:spcPct val="0"/>
              </a:spcAft>
            </a:pPr>
            <a:r>
              <a:rPr lang="en-US" sz="1600" dirty="0">
                <a:solidFill>
                  <a:srgbClr val="000000"/>
                </a:solidFill>
              </a:rPr>
              <a:t>1</a:t>
            </a:r>
          </a:p>
        </p:txBody>
      </p:sp>
      <p:sp>
        <p:nvSpPr>
          <p:cNvPr id="47" name="TextBox 46"/>
          <p:cNvSpPr txBox="1"/>
          <p:nvPr/>
        </p:nvSpPr>
        <p:spPr>
          <a:xfrm>
            <a:off x="7691717" y="2920079"/>
            <a:ext cx="381000" cy="338554"/>
          </a:xfrm>
          <a:prstGeom prst="rect">
            <a:avLst/>
          </a:prstGeom>
          <a:noFill/>
        </p:spPr>
        <p:txBody>
          <a:bodyPr wrap="square" rtlCol="0">
            <a:spAutoFit/>
          </a:bodyPr>
          <a:lstStyle/>
          <a:p>
            <a:pPr algn="ctr" fontAlgn="base">
              <a:spcBef>
                <a:spcPct val="0"/>
              </a:spcBef>
              <a:spcAft>
                <a:spcPct val="0"/>
              </a:spcAft>
            </a:pPr>
            <a:r>
              <a:rPr lang="en-US" sz="1600" dirty="0">
                <a:solidFill>
                  <a:srgbClr val="000000"/>
                </a:solidFill>
              </a:rPr>
              <a:t>2</a:t>
            </a:r>
          </a:p>
        </p:txBody>
      </p:sp>
      <p:sp>
        <p:nvSpPr>
          <p:cNvPr id="48" name="TextBox 47"/>
          <p:cNvSpPr txBox="1"/>
          <p:nvPr/>
        </p:nvSpPr>
        <p:spPr>
          <a:xfrm>
            <a:off x="8072717" y="2920079"/>
            <a:ext cx="381000" cy="338554"/>
          </a:xfrm>
          <a:prstGeom prst="rect">
            <a:avLst/>
          </a:prstGeom>
          <a:noFill/>
        </p:spPr>
        <p:txBody>
          <a:bodyPr wrap="square" rtlCol="0">
            <a:spAutoFit/>
          </a:bodyPr>
          <a:lstStyle/>
          <a:p>
            <a:pPr algn="ctr" fontAlgn="base">
              <a:spcBef>
                <a:spcPct val="0"/>
              </a:spcBef>
              <a:spcAft>
                <a:spcPct val="0"/>
              </a:spcAft>
            </a:pPr>
            <a:r>
              <a:rPr lang="en-US" sz="1600" dirty="0">
                <a:solidFill>
                  <a:srgbClr val="000000"/>
                </a:solidFill>
              </a:rPr>
              <a:t>3</a:t>
            </a:r>
          </a:p>
        </p:txBody>
      </p:sp>
      <p:sp>
        <p:nvSpPr>
          <p:cNvPr id="49" name="TextBox 48"/>
          <p:cNvSpPr txBox="1"/>
          <p:nvPr/>
        </p:nvSpPr>
        <p:spPr>
          <a:xfrm>
            <a:off x="8453717" y="2920079"/>
            <a:ext cx="381000" cy="338554"/>
          </a:xfrm>
          <a:prstGeom prst="rect">
            <a:avLst/>
          </a:prstGeom>
          <a:noFill/>
        </p:spPr>
        <p:txBody>
          <a:bodyPr wrap="square" rtlCol="0">
            <a:spAutoFit/>
          </a:bodyPr>
          <a:lstStyle/>
          <a:p>
            <a:pPr algn="ctr" fontAlgn="base">
              <a:spcBef>
                <a:spcPct val="0"/>
              </a:spcBef>
              <a:spcAft>
                <a:spcPct val="0"/>
              </a:spcAft>
            </a:pPr>
            <a:r>
              <a:rPr lang="en-US" sz="1600" dirty="0">
                <a:solidFill>
                  <a:srgbClr val="000000"/>
                </a:solidFill>
              </a:rPr>
              <a:t>4</a:t>
            </a:r>
          </a:p>
        </p:txBody>
      </p:sp>
      <p:sp>
        <p:nvSpPr>
          <p:cNvPr id="50" name="TextBox 49"/>
          <p:cNvSpPr txBox="1"/>
          <p:nvPr/>
        </p:nvSpPr>
        <p:spPr>
          <a:xfrm>
            <a:off x="8834717" y="2920079"/>
            <a:ext cx="381000" cy="338554"/>
          </a:xfrm>
          <a:prstGeom prst="rect">
            <a:avLst/>
          </a:prstGeom>
          <a:noFill/>
        </p:spPr>
        <p:txBody>
          <a:bodyPr wrap="square" rtlCol="0">
            <a:spAutoFit/>
          </a:bodyPr>
          <a:lstStyle/>
          <a:p>
            <a:pPr algn="ctr" fontAlgn="base">
              <a:spcBef>
                <a:spcPct val="0"/>
              </a:spcBef>
              <a:spcAft>
                <a:spcPct val="0"/>
              </a:spcAft>
            </a:pPr>
            <a:r>
              <a:rPr lang="en-US" sz="1600" dirty="0">
                <a:solidFill>
                  <a:srgbClr val="000000"/>
                </a:solidFill>
              </a:rPr>
              <a:t>5</a:t>
            </a:r>
          </a:p>
        </p:txBody>
      </p:sp>
      <p:sp>
        <p:nvSpPr>
          <p:cNvPr id="51" name="TextBox 50"/>
          <p:cNvSpPr txBox="1"/>
          <p:nvPr/>
        </p:nvSpPr>
        <p:spPr>
          <a:xfrm>
            <a:off x="9215717" y="2920079"/>
            <a:ext cx="381000" cy="338554"/>
          </a:xfrm>
          <a:prstGeom prst="rect">
            <a:avLst/>
          </a:prstGeom>
          <a:noFill/>
        </p:spPr>
        <p:txBody>
          <a:bodyPr wrap="square" rtlCol="0">
            <a:spAutoFit/>
          </a:bodyPr>
          <a:lstStyle/>
          <a:p>
            <a:pPr algn="ctr" fontAlgn="base">
              <a:spcBef>
                <a:spcPct val="0"/>
              </a:spcBef>
              <a:spcAft>
                <a:spcPct val="0"/>
              </a:spcAft>
            </a:pPr>
            <a:r>
              <a:rPr lang="en-US" sz="1600" dirty="0">
                <a:solidFill>
                  <a:srgbClr val="000000"/>
                </a:solidFill>
              </a:rPr>
              <a:t>6</a:t>
            </a:r>
          </a:p>
        </p:txBody>
      </p:sp>
      <p:sp>
        <p:nvSpPr>
          <p:cNvPr id="52" name="TextBox 51"/>
          <p:cNvSpPr txBox="1"/>
          <p:nvPr/>
        </p:nvSpPr>
        <p:spPr>
          <a:xfrm>
            <a:off x="9596717" y="2920079"/>
            <a:ext cx="381000" cy="338554"/>
          </a:xfrm>
          <a:prstGeom prst="rect">
            <a:avLst/>
          </a:prstGeom>
          <a:noFill/>
        </p:spPr>
        <p:txBody>
          <a:bodyPr wrap="square" rtlCol="0">
            <a:spAutoFit/>
          </a:bodyPr>
          <a:lstStyle/>
          <a:p>
            <a:pPr algn="ctr" fontAlgn="base">
              <a:spcBef>
                <a:spcPct val="0"/>
              </a:spcBef>
              <a:spcAft>
                <a:spcPct val="0"/>
              </a:spcAft>
            </a:pPr>
            <a:r>
              <a:rPr lang="en-US" sz="1600" dirty="0">
                <a:solidFill>
                  <a:srgbClr val="000000"/>
                </a:solidFill>
              </a:rPr>
              <a:t>7</a:t>
            </a:r>
          </a:p>
        </p:txBody>
      </p:sp>
      <p:sp>
        <p:nvSpPr>
          <p:cNvPr id="53" name="TextBox 52"/>
          <p:cNvSpPr txBox="1"/>
          <p:nvPr/>
        </p:nvSpPr>
        <p:spPr>
          <a:xfrm>
            <a:off x="9977717" y="2920079"/>
            <a:ext cx="381000" cy="338554"/>
          </a:xfrm>
          <a:prstGeom prst="rect">
            <a:avLst/>
          </a:prstGeom>
          <a:noFill/>
        </p:spPr>
        <p:txBody>
          <a:bodyPr wrap="square" rtlCol="0">
            <a:spAutoFit/>
          </a:bodyPr>
          <a:lstStyle/>
          <a:p>
            <a:pPr algn="ctr" fontAlgn="base">
              <a:spcBef>
                <a:spcPct val="0"/>
              </a:spcBef>
              <a:spcAft>
                <a:spcPct val="0"/>
              </a:spcAft>
            </a:pPr>
            <a:r>
              <a:rPr lang="en-US" sz="1600" dirty="0">
                <a:solidFill>
                  <a:srgbClr val="000000"/>
                </a:solidFill>
              </a:rPr>
              <a:t>8</a:t>
            </a:r>
          </a:p>
        </p:txBody>
      </p:sp>
      <p:sp>
        <p:nvSpPr>
          <p:cNvPr id="54" name="TextBox 53"/>
          <p:cNvSpPr txBox="1"/>
          <p:nvPr/>
        </p:nvSpPr>
        <p:spPr>
          <a:xfrm>
            <a:off x="10358717" y="2920079"/>
            <a:ext cx="381000" cy="338554"/>
          </a:xfrm>
          <a:prstGeom prst="rect">
            <a:avLst/>
          </a:prstGeom>
          <a:noFill/>
        </p:spPr>
        <p:txBody>
          <a:bodyPr wrap="square" rtlCol="0">
            <a:spAutoFit/>
          </a:bodyPr>
          <a:lstStyle/>
          <a:p>
            <a:pPr algn="ctr" fontAlgn="base">
              <a:spcBef>
                <a:spcPct val="0"/>
              </a:spcBef>
              <a:spcAft>
                <a:spcPct val="0"/>
              </a:spcAft>
            </a:pPr>
            <a:r>
              <a:rPr lang="en-US" sz="1600" dirty="0">
                <a:solidFill>
                  <a:srgbClr val="000000"/>
                </a:solidFill>
              </a:rPr>
              <a:t>9</a:t>
            </a:r>
          </a:p>
        </p:txBody>
      </p:sp>
      <p:sp>
        <p:nvSpPr>
          <p:cNvPr id="55" name="TextBox 54"/>
          <p:cNvSpPr txBox="1"/>
          <p:nvPr/>
        </p:nvSpPr>
        <p:spPr>
          <a:xfrm>
            <a:off x="10663517" y="2920079"/>
            <a:ext cx="533400" cy="338554"/>
          </a:xfrm>
          <a:prstGeom prst="rect">
            <a:avLst/>
          </a:prstGeom>
          <a:noFill/>
        </p:spPr>
        <p:txBody>
          <a:bodyPr wrap="square" rtlCol="0">
            <a:spAutoFit/>
          </a:bodyPr>
          <a:lstStyle/>
          <a:p>
            <a:pPr algn="ctr" fontAlgn="base">
              <a:spcBef>
                <a:spcPct val="0"/>
              </a:spcBef>
              <a:spcAft>
                <a:spcPct val="0"/>
              </a:spcAft>
            </a:pPr>
            <a:r>
              <a:rPr lang="en-US" sz="1600" dirty="0">
                <a:solidFill>
                  <a:srgbClr val="000000"/>
                </a:solidFill>
              </a:rPr>
              <a:t>10</a:t>
            </a:r>
          </a:p>
        </p:txBody>
      </p:sp>
      <p:sp>
        <p:nvSpPr>
          <p:cNvPr id="56" name="TextBox 55"/>
          <p:cNvSpPr txBox="1"/>
          <p:nvPr/>
        </p:nvSpPr>
        <p:spPr>
          <a:xfrm>
            <a:off x="11044517" y="2920079"/>
            <a:ext cx="533400" cy="338554"/>
          </a:xfrm>
          <a:prstGeom prst="rect">
            <a:avLst/>
          </a:prstGeom>
          <a:noFill/>
        </p:spPr>
        <p:txBody>
          <a:bodyPr wrap="square" rtlCol="0">
            <a:spAutoFit/>
          </a:bodyPr>
          <a:lstStyle/>
          <a:p>
            <a:pPr algn="ctr" fontAlgn="base">
              <a:spcBef>
                <a:spcPct val="0"/>
              </a:spcBef>
              <a:spcAft>
                <a:spcPct val="0"/>
              </a:spcAft>
            </a:pPr>
            <a:r>
              <a:rPr lang="en-US" sz="1600" dirty="0">
                <a:solidFill>
                  <a:srgbClr val="000000"/>
                </a:solidFill>
              </a:rPr>
              <a:t>11</a:t>
            </a:r>
          </a:p>
        </p:txBody>
      </p:sp>
      <p:sp>
        <p:nvSpPr>
          <p:cNvPr id="57" name="TextBox 56"/>
          <p:cNvSpPr txBox="1"/>
          <p:nvPr/>
        </p:nvSpPr>
        <p:spPr>
          <a:xfrm>
            <a:off x="11425517" y="2920079"/>
            <a:ext cx="533400" cy="338554"/>
          </a:xfrm>
          <a:prstGeom prst="rect">
            <a:avLst/>
          </a:prstGeom>
          <a:noFill/>
        </p:spPr>
        <p:txBody>
          <a:bodyPr wrap="square" rtlCol="0">
            <a:spAutoFit/>
          </a:bodyPr>
          <a:lstStyle/>
          <a:p>
            <a:pPr algn="ctr" fontAlgn="base">
              <a:spcBef>
                <a:spcPct val="0"/>
              </a:spcBef>
              <a:spcAft>
                <a:spcPct val="0"/>
              </a:spcAft>
            </a:pPr>
            <a:r>
              <a:rPr lang="en-US" sz="1600" dirty="0">
                <a:solidFill>
                  <a:srgbClr val="000000"/>
                </a:solidFill>
              </a:rPr>
              <a:t>12</a:t>
            </a:r>
          </a:p>
        </p:txBody>
      </p:sp>
      <p:sp>
        <p:nvSpPr>
          <p:cNvPr id="58" name="TextBox 57"/>
          <p:cNvSpPr txBox="1"/>
          <p:nvPr/>
        </p:nvSpPr>
        <p:spPr>
          <a:xfrm>
            <a:off x="5405717" y="2950858"/>
            <a:ext cx="1143000" cy="276999"/>
          </a:xfrm>
          <a:prstGeom prst="rect">
            <a:avLst/>
          </a:prstGeom>
          <a:noFill/>
        </p:spPr>
        <p:txBody>
          <a:bodyPr wrap="square" lIns="0" tIns="0" rIns="0" bIns="0" rtlCol="0">
            <a:spAutoFit/>
          </a:bodyPr>
          <a:lstStyle/>
          <a:p>
            <a:pPr fontAlgn="base">
              <a:spcBef>
                <a:spcPct val="0"/>
              </a:spcBef>
              <a:spcAft>
                <a:spcPct val="0"/>
              </a:spcAft>
            </a:pPr>
            <a:r>
              <a:rPr lang="en-US" dirty="0">
                <a:solidFill>
                  <a:srgbClr val="000000"/>
                </a:solidFill>
              </a:rPr>
              <a:t>log index</a:t>
            </a:r>
          </a:p>
        </p:txBody>
      </p:sp>
      <p:sp>
        <p:nvSpPr>
          <p:cNvPr id="59" name="TextBox 58"/>
          <p:cNvSpPr txBox="1"/>
          <p:nvPr/>
        </p:nvSpPr>
        <p:spPr>
          <a:xfrm>
            <a:off x="5405717" y="3445951"/>
            <a:ext cx="1828800" cy="243656"/>
          </a:xfrm>
          <a:prstGeom prst="rect">
            <a:avLst/>
          </a:prstGeom>
          <a:noFill/>
        </p:spPr>
        <p:txBody>
          <a:bodyPr wrap="square" lIns="0" tIns="0" rIns="0" bIns="0" rtlCol="0">
            <a:spAutoFit/>
          </a:bodyPr>
          <a:lstStyle/>
          <a:p>
            <a:pPr fontAlgn="base">
              <a:lnSpc>
                <a:spcPts val="1900"/>
              </a:lnSpc>
              <a:spcBef>
                <a:spcPct val="0"/>
              </a:spcBef>
              <a:spcAft>
                <a:spcPct val="0"/>
              </a:spcAft>
            </a:pPr>
            <a:r>
              <a:rPr lang="en-US" dirty="0" smtClean="0">
                <a:solidFill>
                  <a:srgbClr val="000000"/>
                </a:solidFill>
              </a:rPr>
              <a:t>Leader</a:t>
            </a:r>
            <a:endParaRPr lang="en-US" dirty="0">
              <a:solidFill>
                <a:srgbClr val="000000"/>
              </a:solidFill>
            </a:endParaRPr>
          </a:p>
        </p:txBody>
      </p:sp>
      <p:sp>
        <p:nvSpPr>
          <p:cNvPr id="60" name="Rectangle 59"/>
          <p:cNvSpPr/>
          <p:nvPr/>
        </p:nvSpPr>
        <p:spPr>
          <a:xfrm>
            <a:off x="7310717" y="4063079"/>
            <a:ext cx="381000" cy="381000"/>
          </a:xfrm>
          <a:prstGeom prst="rect">
            <a:avLst/>
          </a:prstGeom>
          <a:solidFill>
            <a:srgbClr val="D5FFD5"/>
          </a:solidFill>
          <a:ln w="19050"/>
        </p:spPr>
        <p:style>
          <a:lnRef idx="2">
            <a:schemeClr val="dk1"/>
          </a:lnRef>
          <a:fillRef idx="1">
            <a:schemeClr val="lt1"/>
          </a:fillRef>
          <a:effectRef idx="0">
            <a:schemeClr val="dk1"/>
          </a:effectRef>
          <a:fontRef idx="minor">
            <a:schemeClr val="dk1"/>
          </a:fontRef>
        </p:style>
        <p:txBody>
          <a:bodyPr lIns="0" tIns="0" rIns="0" bIns="0" rtlCol="0" anchor="ctr"/>
          <a:lstStyle/>
          <a:p>
            <a:pPr algn="ctr" fontAlgn="base">
              <a:lnSpc>
                <a:spcPts val="1700"/>
              </a:lnSpc>
              <a:spcBef>
                <a:spcPct val="0"/>
              </a:spcBef>
              <a:spcAft>
                <a:spcPct val="0"/>
              </a:spcAft>
            </a:pPr>
            <a:r>
              <a:rPr lang="en-US" sz="1600" dirty="0">
                <a:solidFill>
                  <a:srgbClr val="000000"/>
                </a:solidFill>
              </a:rPr>
              <a:t>1</a:t>
            </a:r>
          </a:p>
        </p:txBody>
      </p:sp>
      <p:sp>
        <p:nvSpPr>
          <p:cNvPr id="61" name="Rectangle 60"/>
          <p:cNvSpPr/>
          <p:nvPr/>
        </p:nvSpPr>
        <p:spPr>
          <a:xfrm>
            <a:off x="8453717" y="4063079"/>
            <a:ext cx="381000" cy="381000"/>
          </a:xfrm>
          <a:prstGeom prst="rect">
            <a:avLst/>
          </a:prstGeom>
          <a:solidFill>
            <a:srgbClr val="FFFF9B"/>
          </a:solidFill>
          <a:ln w="19050"/>
        </p:spPr>
        <p:style>
          <a:lnRef idx="2">
            <a:schemeClr val="dk1"/>
          </a:lnRef>
          <a:fillRef idx="1">
            <a:schemeClr val="lt1"/>
          </a:fillRef>
          <a:effectRef idx="0">
            <a:schemeClr val="dk1"/>
          </a:effectRef>
          <a:fontRef idx="minor">
            <a:schemeClr val="dk1"/>
          </a:fontRef>
        </p:style>
        <p:txBody>
          <a:bodyPr lIns="0" tIns="0" rIns="0" bIns="0" rtlCol="0" anchor="ctr"/>
          <a:lstStyle/>
          <a:p>
            <a:pPr algn="ctr" fontAlgn="base">
              <a:lnSpc>
                <a:spcPts val="1700"/>
              </a:lnSpc>
              <a:spcBef>
                <a:spcPct val="0"/>
              </a:spcBef>
              <a:spcAft>
                <a:spcPct val="0"/>
              </a:spcAft>
            </a:pPr>
            <a:r>
              <a:rPr lang="en-US" sz="1600" dirty="0">
                <a:solidFill>
                  <a:srgbClr val="000000"/>
                </a:solidFill>
              </a:rPr>
              <a:t>4</a:t>
            </a:r>
          </a:p>
        </p:txBody>
      </p:sp>
      <p:sp>
        <p:nvSpPr>
          <p:cNvPr id="62" name="Rectangle 61"/>
          <p:cNvSpPr/>
          <p:nvPr/>
        </p:nvSpPr>
        <p:spPr>
          <a:xfrm>
            <a:off x="7691717" y="4063079"/>
            <a:ext cx="381000" cy="381000"/>
          </a:xfrm>
          <a:prstGeom prst="rect">
            <a:avLst/>
          </a:prstGeom>
          <a:solidFill>
            <a:srgbClr val="D5FFD5"/>
          </a:solidFill>
          <a:ln w="19050"/>
        </p:spPr>
        <p:style>
          <a:lnRef idx="2">
            <a:schemeClr val="dk1"/>
          </a:lnRef>
          <a:fillRef idx="1">
            <a:schemeClr val="lt1"/>
          </a:fillRef>
          <a:effectRef idx="0">
            <a:schemeClr val="dk1"/>
          </a:effectRef>
          <a:fontRef idx="minor">
            <a:schemeClr val="dk1"/>
          </a:fontRef>
        </p:style>
        <p:txBody>
          <a:bodyPr lIns="0" tIns="0" rIns="0" bIns="0" rtlCol="0" anchor="ctr"/>
          <a:lstStyle/>
          <a:p>
            <a:pPr algn="ctr" fontAlgn="base">
              <a:lnSpc>
                <a:spcPts val="1700"/>
              </a:lnSpc>
              <a:spcBef>
                <a:spcPct val="0"/>
              </a:spcBef>
              <a:spcAft>
                <a:spcPct val="0"/>
              </a:spcAft>
            </a:pPr>
            <a:r>
              <a:rPr lang="en-US" sz="1600" dirty="0">
                <a:solidFill>
                  <a:srgbClr val="000000"/>
                </a:solidFill>
              </a:rPr>
              <a:t>1</a:t>
            </a:r>
          </a:p>
        </p:txBody>
      </p:sp>
      <p:sp>
        <p:nvSpPr>
          <p:cNvPr id="63" name="Rectangle 62"/>
          <p:cNvSpPr/>
          <p:nvPr/>
        </p:nvSpPr>
        <p:spPr>
          <a:xfrm>
            <a:off x="8072717" y="4063079"/>
            <a:ext cx="381000" cy="381000"/>
          </a:xfrm>
          <a:prstGeom prst="rect">
            <a:avLst/>
          </a:prstGeom>
          <a:solidFill>
            <a:srgbClr val="D5FFD5"/>
          </a:solidFill>
          <a:ln w="19050"/>
        </p:spPr>
        <p:style>
          <a:lnRef idx="2">
            <a:schemeClr val="dk1"/>
          </a:lnRef>
          <a:fillRef idx="1">
            <a:schemeClr val="lt1"/>
          </a:fillRef>
          <a:effectRef idx="0">
            <a:schemeClr val="dk1"/>
          </a:effectRef>
          <a:fontRef idx="minor">
            <a:schemeClr val="dk1"/>
          </a:fontRef>
        </p:style>
        <p:txBody>
          <a:bodyPr lIns="0" tIns="0" rIns="0" bIns="0" rtlCol="0" anchor="ctr"/>
          <a:lstStyle/>
          <a:p>
            <a:pPr algn="ctr" fontAlgn="base">
              <a:lnSpc>
                <a:spcPts val="1700"/>
              </a:lnSpc>
              <a:spcBef>
                <a:spcPct val="0"/>
              </a:spcBef>
              <a:spcAft>
                <a:spcPct val="0"/>
              </a:spcAft>
            </a:pPr>
            <a:r>
              <a:rPr lang="en-US" sz="1600" dirty="0">
                <a:solidFill>
                  <a:srgbClr val="000000"/>
                </a:solidFill>
              </a:rPr>
              <a:t>1</a:t>
            </a:r>
          </a:p>
        </p:txBody>
      </p:sp>
      <p:sp>
        <p:nvSpPr>
          <p:cNvPr id="64" name="TextBox 63"/>
          <p:cNvSpPr txBox="1"/>
          <p:nvPr/>
        </p:nvSpPr>
        <p:spPr>
          <a:xfrm>
            <a:off x="5405717" y="4089973"/>
            <a:ext cx="1524000" cy="276999"/>
          </a:xfrm>
          <a:prstGeom prst="rect">
            <a:avLst/>
          </a:prstGeom>
          <a:noFill/>
        </p:spPr>
        <p:txBody>
          <a:bodyPr wrap="square" lIns="0" tIns="0" rIns="0" bIns="0" rtlCol="0">
            <a:spAutoFit/>
          </a:bodyPr>
          <a:lstStyle/>
          <a:p>
            <a:pPr fontAlgn="base">
              <a:spcBef>
                <a:spcPct val="0"/>
              </a:spcBef>
              <a:spcAft>
                <a:spcPct val="0"/>
              </a:spcAft>
            </a:pPr>
            <a:r>
              <a:rPr lang="en-US" smtClean="0">
                <a:solidFill>
                  <a:srgbClr val="000000"/>
                </a:solidFill>
              </a:rPr>
              <a:t>New Follower</a:t>
            </a:r>
            <a:endParaRPr lang="en-US" dirty="0">
              <a:solidFill>
                <a:srgbClr val="000000"/>
              </a:solidFill>
            </a:endParaRPr>
          </a:p>
        </p:txBody>
      </p:sp>
      <p:sp>
        <p:nvSpPr>
          <p:cNvPr id="65" name="Freeform 64"/>
          <p:cNvSpPr/>
          <p:nvPr/>
        </p:nvSpPr>
        <p:spPr>
          <a:xfrm>
            <a:off x="10974394" y="3926333"/>
            <a:ext cx="302930" cy="136746"/>
          </a:xfrm>
          <a:custGeom>
            <a:avLst/>
            <a:gdLst>
              <a:gd name="connsiteX0" fmla="*/ 302930 w 302930"/>
              <a:gd name="connsiteY0" fmla="*/ 0 h 32388"/>
              <a:gd name="connsiteX1" fmla="*/ 0 w 302930"/>
              <a:gd name="connsiteY1" fmla="*/ 0 h 32388"/>
              <a:gd name="connsiteX0" fmla="*/ 302930 w 302930"/>
              <a:gd name="connsiteY0" fmla="*/ 93782 h 95991"/>
              <a:gd name="connsiteX1" fmla="*/ 0 w 302930"/>
              <a:gd name="connsiteY1" fmla="*/ 93782 h 95991"/>
              <a:gd name="connsiteX0" fmla="*/ 302930 w 302930"/>
              <a:gd name="connsiteY0" fmla="*/ 166197 h 166197"/>
              <a:gd name="connsiteX1" fmla="*/ 0 w 302930"/>
              <a:gd name="connsiteY1" fmla="*/ 166197 h 166197"/>
              <a:gd name="connsiteX0" fmla="*/ 302930 w 302930"/>
              <a:gd name="connsiteY0" fmla="*/ 136678 h 136678"/>
              <a:gd name="connsiteX1" fmla="*/ 0 w 302930"/>
              <a:gd name="connsiteY1" fmla="*/ 136678 h 136678"/>
              <a:gd name="connsiteX0" fmla="*/ 302930 w 302930"/>
              <a:gd name="connsiteY0" fmla="*/ 105226 h 105226"/>
              <a:gd name="connsiteX1" fmla="*/ 0 w 302930"/>
              <a:gd name="connsiteY1" fmla="*/ 105226 h 105226"/>
              <a:gd name="connsiteX0" fmla="*/ 302930 w 302930"/>
              <a:gd name="connsiteY0" fmla="*/ 118400 h 118400"/>
              <a:gd name="connsiteX1" fmla="*/ 0 w 302930"/>
              <a:gd name="connsiteY1" fmla="*/ 118400 h 118400"/>
              <a:gd name="connsiteX0" fmla="*/ 302930 w 302930"/>
              <a:gd name="connsiteY0" fmla="*/ 136746 h 136746"/>
              <a:gd name="connsiteX1" fmla="*/ 0 w 302930"/>
              <a:gd name="connsiteY1" fmla="*/ 136746 h 136746"/>
            </a:gdLst>
            <a:ahLst/>
            <a:cxnLst>
              <a:cxn ang="0">
                <a:pos x="connsiteX0" y="connsiteY0"/>
              </a:cxn>
              <a:cxn ang="0">
                <a:pos x="connsiteX1" y="connsiteY1"/>
              </a:cxn>
            </a:cxnLst>
            <a:rect l="l" t="t" r="r" b="b"/>
            <a:pathLst>
              <a:path w="302930" h="136746">
                <a:moveTo>
                  <a:pt x="302930" y="136746"/>
                </a:moveTo>
                <a:cubicBezTo>
                  <a:pt x="187461" y="-48377"/>
                  <a:pt x="111262" y="-42768"/>
                  <a:pt x="0" y="136746"/>
                </a:cubicBezTo>
              </a:path>
            </a:pathLst>
          </a:custGeom>
          <a:noFill/>
          <a:ln w="25400">
            <a:solidFill>
              <a:schemeClr val="accent4"/>
            </a:solidFill>
            <a:tailEnd type="triangle" w="med" len="med"/>
          </a:ln>
        </p:spPr>
        <p:style>
          <a:lnRef idx="2">
            <a:schemeClr val="dk1"/>
          </a:lnRef>
          <a:fillRef idx="1">
            <a:schemeClr val="lt1"/>
          </a:fillRef>
          <a:effectRef idx="0">
            <a:schemeClr val="dk1"/>
          </a:effectRef>
          <a:fontRef idx="minor">
            <a:schemeClr val="dk1"/>
          </a:fontRef>
        </p:style>
        <p:txBody>
          <a:bodyPr rtlCol="0" anchor="ctr"/>
          <a:lstStyle/>
          <a:p>
            <a:pPr algn="ctr" fontAlgn="base">
              <a:spcBef>
                <a:spcPct val="0"/>
              </a:spcBef>
              <a:spcAft>
                <a:spcPct val="0"/>
              </a:spcAft>
            </a:pPr>
            <a:endParaRPr lang="en-US">
              <a:solidFill>
                <a:srgbClr val="000000"/>
              </a:solidFill>
            </a:endParaRPr>
          </a:p>
        </p:txBody>
      </p:sp>
      <p:sp>
        <p:nvSpPr>
          <p:cNvPr id="66" name="Freeform 65"/>
          <p:cNvSpPr/>
          <p:nvPr/>
        </p:nvSpPr>
        <p:spPr>
          <a:xfrm>
            <a:off x="10587317" y="3926333"/>
            <a:ext cx="302930" cy="136746"/>
          </a:xfrm>
          <a:custGeom>
            <a:avLst/>
            <a:gdLst>
              <a:gd name="connsiteX0" fmla="*/ 302930 w 302930"/>
              <a:gd name="connsiteY0" fmla="*/ 0 h 32388"/>
              <a:gd name="connsiteX1" fmla="*/ 0 w 302930"/>
              <a:gd name="connsiteY1" fmla="*/ 0 h 32388"/>
              <a:gd name="connsiteX0" fmla="*/ 302930 w 302930"/>
              <a:gd name="connsiteY0" fmla="*/ 93782 h 95991"/>
              <a:gd name="connsiteX1" fmla="*/ 0 w 302930"/>
              <a:gd name="connsiteY1" fmla="*/ 93782 h 95991"/>
              <a:gd name="connsiteX0" fmla="*/ 302930 w 302930"/>
              <a:gd name="connsiteY0" fmla="*/ 166197 h 166197"/>
              <a:gd name="connsiteX1" fmla="*/ 0 w 302930"/>
              <a:gd name="connsiteY1" fmla="*/ 166197 h 166197"/>
              <a:gd name="connsiteX0" fmla="*/ 302930 w 302930"/>
              <a:gd name="connsiteY0" fmla="*/ 136678 h 136678"/>
              <a:gd name="connsiteX1" fmla="*/ 0 w 302930"/>
              <a:gd name="connsiteY1" fmla="*/ 136678 h 136678"/>
              <a:gd name="connsiteX0" fmla="*/ 302930 w 302930"/>
              <a:gd name="connsiteY0" fmla="*/ 105226 h 105226"/>
              <a:gd name="connsiteX1" fmla="*/ 0 w 302930"/>
              <a:gd name="connsiteY1" fmla="*/ 105226 h 105226"/>
              <a:gd name="connsiteX0" fmla="*/ 302930 w 302930"/>
              <a:gd name="connsiteY0" fmla="*/ 118400 h 118400"/>
              <a:gd name="connsiteX1" fmla="*/ 0 w 302930"/>
              <a:gd name="connsiteY1" fmla="*/ 118400 h 118400"/>
              <a:gd name="connsiteX0" fmla="*/ 302930 w 302930"/>
              <a:gd name="connsiteY0" fmla="*/ 136746 h 136746"/>
              <a:gd name="connsiteX1" fmla="*/ 0 w 302930"/>
              <a:gd name="connsiteY1" fmla="*/ 136746 h 136746"/>
            </a:gdLst>
            <a:ahLst/>
            <a:cxnLst>
              <a:cxn ang="0">
                <a:pos x="connsiteX0" y="connsiteY0"/>
              </a:cxn>
              <a:cxn ang="0">
                <a:pos x="connsiteX1" y="connsiteY1"/>
              </a:cxn>
            </a:cxnLst>
            <a:rect l="l" t="t" r="r" b="b"/>
            <a:pathLst>
              <a:path w="302930" h="136746">
                <a:moveTo>
                  <a:pt x="302930" y="136746"/>
                </a:moveTo>
                <a:cubicBezTo>
                  <a:pt x="187461" y="-48377"/>
                  <a:pt x="111262" y="-42768"/>
                  <a:pt x="0" y="136746"/>
                </a:cubicBezTo>
              </a:path>
            </a:pathLst>
          </a:custGeom>
          <a:noFill/>
          <a:ln w="25400">
            <a:solidFill>
              <a:schemeClr val="accent4"/>
            </a:solidFill>
            <a:tailEnd type="triangle" w="med" len="med"/>
          </a:ln>
        </p:spPr>
        <p:style>
          <a:lnRef idx="2">
            <a:schemeClr val="dk1"/>
          </a:lnRef>
          <a:fillRef idx="1">
            <a:schemeClr val="lt1"/>
          </a:fillRef>
          <a:effectRef idx="0">
            <a:schemeClr val="dk1"/>
          </a:effectRef>
          <a:fontRef idx="minor">
            <a:schemeClr val="dk1"/>
          </a:fontRef>
        </p:style>
        <p:txBody>
          <a:bodyPr rtlCol="0" anchor="ctr"/>
          <a:lstStyle/>
          <a:p>
            <a:pPr algn="ctr" fontAlgn="base">
              <a:spcBef>
                <a:spcPct val="0"/>
              </a:spcBef>
              <a:spcAft>
                <a:spcPct val="0"/>
              </a:spcAft>
            </a:pPr>
            <a:endParaRPr lang="en-US">
              <a:solidFill>
                <a:srgbClr val="000000"/>
              </a:solidFill>
            </a:endParaRPr>
          </a:p>
        </p:txBody>
      </p:sp>
      <p:sp>
        <p:nvSpPr>
          <p:cNvPr id="67" name="Freeform 66"/>
          <p:cNvSpPr/>
          <p:nvPr/>
        </p:nvSpPr>
        <p:spPr>
          <a:xfrm>
            <a:off x="10206317" y="3926333"/>
            <a:ext cx="302930" cy="136746"/>
          </a:xfrm>
          <a:custGeom>
            <a:avLst/>
            <a:gdLst>
              <a:gd name="connsiteX0" fmla="*/ 302930 w 302930"/>
              <a:gd name="connsiteY0" fmla="*/ 0 h 32388"/>
              <a:gd name="connsiteX1" fmla="*/ 0 w 302930"/>
              <a:gd name="connsiteY1" fmla="*/ 0 h 32388"/>
              <a:gd name="connsiteX0" fmla="*/ 302930 w 302930"/>
              <a:gd name="connsiteY0" fmla="*/ 93782 h 95991"/>
              <a:gd name="connsiteX1" fmla="*/ 0 w 302930"/>
              <a:gd name="connsiteY1" fmla="*/ 93782 h 95991"/>
              <a:gd name="connsiteX0" fmla="*/ 302930 w 302930"/>
              <a:gd name="connsiteY0" fmla="*/ 166197 h 166197"/>
              <a:gd name="connsiteX1" fmla="*/ 0 w 302930"/>
              <a:gd name="connsiteY1" fmla="*/ 166197 h 166197"/>
              <a:gd name="connsiteX0" fmla="*/ 302930 w 302930"/>
              <a:gd name="connsiteY0" fmla="*/ 136678 h 136678"/>
              <a:gd name="connsiteX1" fmla="*/ 0 w 302930"/>
              <a:gd name="connsiteY1" fmla="*/ 136678 h 136678"/>
              <a:gd name="connsiteX0" fmla="*/ 302930 w 302930"/>
              <a:gd name="connsiteY0" fmla="*/ 105226 h 105226"/>
              <a:gd name="connsiteX1" fmla="*/ 0 w 302930"/>
              <a:gd name="connsiteY1" fmla="*/ 105226 h 105226"/>
              <a:gd name="connsiteX0" fmla="*/ 302930 w 302930"/>
              <a:gd name="connsiteY0" fmla="*/ 118400 h 118400"/>
              <a:gd name="connsiteX1" fmla="*/ 0 w 302930"/>
              <a:gd name="connsiteY1" fmla="*/ 118400 h 118400"/>
              <a:gd name="connsiteX0" fmla="*/ 302930 w 302930"/>
              <a:gd name="connsiteY0" fmla="*/ 136746 h 136746"/>
              <a:gd name="connsiteX1" fmla="*/ 0 w 302930"/>
              <a:gd name="connsiteY1" fmla="*/ 136746 h 136746"/>
            </a:gdLst>
            <a:ahLst/>
            <a:cxnLst>
              <a:cxn ang="0">
                <a:pos x="connsiteX0" y="connsiteY0"/>
              </a:cxn>
              <a:cxn ang="0">
                <a:pos x="connsiteX1" y="connsiteY1"/>
              </a:cxn>
            </a:cxnLst>
            <a:rect l="l" t="t" r="r" b="b"/>
            <a:pathLst>
              <a:path w="302930" h="136746">
                <a:moveTo>
                  <a:pt x="302930" y="136746"/>
                </a:moveTo>
                <a:cubicBezTo>
                  <a:pt x="187461" y="-48377"/>
                  <a:pt x="111262" y="-42768"/>
                  <a:pt x="0" y="136746"/>
                </a:cubicBezTo>
              </a:path>
            </a:pathLst>
          </a:custGeom>
          <a:noFill/>
          <a:ln w="25400">
            <a:solidFill>
              <a:schemeClr val="accent4"/>
            </a:solidFill>
            <a:tailEnd type="triangle" w="med" len="med"/>
          </a:ln>
        </p:spPr>
        <p:style>
          <a:lnRef idx="2">
            <a:schemeClr val="dk1"/>
          </a:lnRef>
          <a:fillRef idx="1">
            <a:schemeClr val="lt1"/>
          </a:fillRef>
          <a:effectRef idx="0">
            <a:schemeClr val="dk1"/>
          </a:effectRef>
          <a:fontRef idx="minor">
            <a:schemeClr val="dk1"/>
          </a:fontRef>
        </p:style>
        <p:txBody>
          <a:bodyPr rtlCol="0" anchor="ctr"/>
          <a:lstStyle/>
          <a:p>
            <a:pPr algn="ctr" fontAlgn="base">
              <a:spcBef>
                <a:spcPct val="0"/>
              </a:spcBef>
              <a:spcAft>
                <a:spcPct val="0"/>
              </a:spcAft>
            </a:pPr>
            <a:endParaRPr lang="en-US">
              <a:solidFill>
                <a:srgbClr val="000000"/>
              </a:solidFill>
            </a:endParaRPr>
          </a:p>
        </p:txBody>
      </p:sp>
      <p:sp>
        <p:nvSpPr>
          <p:cNvPr id="68" name="Freeform 67"/>
          <p:cNvSpPr/>
          <p:nvPr/>
        </p:nvSpPr>
        <p:spPr>
          <a:xfrm>
            <a:off x="9825317" y="3926333"/>
            <a:ext cx="302930" cy="136746"/>
          </a:xfrm>
          <a:custGeom>
            <a:avLst/>
            <a:gdLst>
              <a:gd name="connsiteX0" fmla="*/ 302930 w 302930"/>
              <a:gd name="connsiteY0" fmla="*/ 0 h 32388"/>
              <a:gd name="connsiteX1" fmla="*/ 0 w 302930"/>
              <a:gd name="connsiteY1" fmla="*/ 0 h 32388"/>
              <a:gd name="connsiteX0" fmla="*/ 302930 w 302930"/>
              <a:gd name="connsiteY0" fmla="*/ 93782 h 95991"/>
              <a:gd name="connsiteX1" fmla="*/ 0 w 302930"/>
              <a:gd name="connsiteY1" fmla="*/ 93782 h 95991"/>
              <a:gd name="connsiteX0" fmla="*/ 302930 w 302930"/>
              <a:gd name="connsiteY0" fmla="*/ 166197 h 166197"/>
              <a:gd name="connsiteX1" fmla="*/ 0 w 302930"/>
              <a:gd name="connsiteY1" fmla="*/ 166197 h 166197"/>
              <a:gd name="connsiteX0" fmla="*/ 302930 w 302930"/>
              <a:gd name="connsiteY0" fmla="*/ 136678 h 136678"/>
              <a:gd name="connsiteX1" fmla="*/ 0 w 302930"/>
              <a:gd name="connsiteY1" fmla="*/ 136678 h 136678"/>
              <a:gd name="connsiteX0" fmla="*/ 302930 w 302930"/>
              <a:gd name="connsiteY0" fmla="*/ 105226 h 105226"/>
              <a:gd name="connsiteX1" fmla="*/ 0 w 302930"/>
              <a:gd name="connsiteY1" fmla="*/ 105226 h 105226"/>
              <a:gd name="connsiteX0" fmla="*/ 302930 w 302930"/>
              <a:gd name="connsiteY0" fmla="*/ 118400 h 118400"/>
              <a:gd name="connsiteX1" fmla="*/ 0 w 302930"/>
              <a:gd name="connsiteY1" fmla="*/ 118400 h 118400"/>
              <a:gd name="connsiteX0" fmla="*/ 302930 w 302930"/>
              <a:gd name="connsiteY0" fmla="*/ 136746 h 136746"/>
              <a:gd name="connsiteX1" fmla="*/ 0 w 302930"/>
              <a:gd name="connsiteY1" fmla="*/ 136746 h 136746"/>
            </a:gdLst>
            <a:ahLst/>
            <a:cxnLst>
              <a:cxn ang="0">
                <a:pos x="connsiteX0" y="connsiteY0"/>
              </a:cxn>
              <a:cxn ang="0">
                <a:pos x="connsiteX1" y="connsiteY1"/>
              </a:cxn>
            </a:cxnLst>
            <a:rect l="l" t="t" r="r" b="b"/>
            <a:pathLst>
              <a:path w="302930" h="136746">
                <a:moveTo>
                  <a:pt x="302930" y="136746"/>
                </a:moveTo>
                <a:cubicBezTo>
                  <a:pt x="187461" y="-48377"/>
                  <a:pt x="111262" y="-42768"/>
                  <a:pt x="0" y="136746"/>
                </a:cubicBezTo>
              </a:path>
            </a:pathLst>
          </a:custGeom>
          <a:noFill/>
          <a:ln w="25400">
            <a:solidFill>
              <a:schemeClr val="accent4"/>
            </a:solidFill>
            <a:tailEnd type="triangle" w="med" len="med"/>
          </a:ln>
        </p:spPr>
        <p:style>
          <a:lnRef idx="2">
            <a:schemeClr val="dk1"/>
          </a:lnRef>
          <a:fillRef idx="1">
            <a:schemeClr val="lt1"/>
          </a:fillRef>
          <a:effectRef idx="0">
            <a:schemeClr val="dk1"/>
          </a:effectRef>
          <a:fontRef idx="minor">
            <a:schemeClr val="dk1"/>
          </a:fontRef>
        </p:style>
        <p:txBody>
          <a:bodyPr rtlCol="0" anchor="ctr"/>
          <a:lstStyle/>
          <a:p>
            <a:pPr algn="ctr" fontAlgn="base">
              <a:spcBef>
                <a:spcPct val="0"/>
              </a:spcBef>
              <a:spcAft>
                <a:spcPct val="0"/>
              </a:spcAft>
            </a:pPr>
            <a:endParaRPr lang="en-US">
              <a:solidFill>
                <a:srgbClr val="000000"/>
              </a:solidFill>
            </a:endParaRPr>
          </a:p>
        </p:txBody>
      </p:sp>
      <p:sp>
        <p:nvSpPr>
          <p:cNvPr id="69" name="Freeform 68"/>
          <p:cNvSpPr/>
          <p:nvPr/>
        </p:nvSpPr>
        <p:spPr>
          <a:xfrm>
            <a:off x="9444317" y="3926333"/>
            <a:ext cx="302930" cy="136746"/>
          </a:xfrm>
          <a:custGeom>
            <a:avLst/>
            <a:gdLst>
              <a:gd name="connsiteX0" fmla="*/ 302930 w 302930"/>
              <a:gd name="connsiteY0" fmla="*/ 0 h 32388"/>
              <a:gd name="connsiteX1" fmla="*/ 0 w 302930"/>
              <a:gd name="connsiteY1" fmla="*/ 0 h 32388"/>
              <a:gd name="connsiteX0" fmla="*/ 302930 w 302930"/>
              <a:gd name="connsiteY0" fmla="*/ 93782 h 95991"/>
              <a:gd name="connsiteX1" fmla="*/ 0 w 302930"/>
              <a:gd name="connsiteY1" fmla="*/ 93782 h 95991"/>
              <a:gd name="connsiteX0" fmla="*/ 302930 w 302930"/>
              <a:gd name="connsiteY0" fmla="*/ 166197 h 166197"/>
              <a:gd name="connsiteX1" fmla="*/ 0 w 302930"/>
              <a:gd name="connsiteY1" fmla="*/ 166197 h 166197"/>
              <a:gd name="connsiteX0" fmla="*/ 302930 w 302930"/>
              <a:gd name="connsiteY0" fmla="*/ 136678 h 136678"/>
              <a:gd name="connsiteX1" fmla="*/ 0 w 302930"/>
              <a:gd name="connsiteY1" fmla="*/ 136678 h 136678"/>
              <a:gd name="connsiteX0" fmla="*/ 302930 w 302930"/>
              <a:gd name="connsiteY0" fmla="*/ 105226 h 105226"/>
              <a:gd name="connsiteX1" fmla="*/ 0 w 302930"/>
              <a:gd name="connsiteY1" fmla="*/ 105226 h 105226"/>
              <a:gd name="connsiteX0" fmla="*/ 302930 w 302930"/>
              <a:gd name="connsiteY0" fmla="*/ 118400 h 118400"/>
              <a:gd name="connsiteX1" fmla="*/ 0 w 302930"/>
              <a:gd name="connsiteY1" fmla="*/ 118400 h 118400"/>
              <a:gd name="connsiteX0" fmla="*/ 302930 w 302930"/>
              <a:gd name="connsiteY0" fmla="*/ 136746 h 136746"/>
              <a:gd name="connsiteX1" fmla="*/ 0 w 302930"/>
              <a:gd name="connsiteY1" fmla="*/ 136746 h 136746"/>
            </a:gdLst>
            <a:ahLst/>
            <a:cxnLst>
              <a:cxn ang="0">
                <a:pos x="connsiteX0" y="connsiteY0"/>
              </a:cxn>
              <a:cxn ang="0">
                <a:pos x="connsiteX1" y="connsiteY1"/>
              </a:cxn>
            </a:cxnLst>
            <a:rect l="l" t="t" r="r" b="b"/>
            <a:pathLst>
              <a:path w="302930" h="136746">
                <a:moveTo>
                  <a:pt x="302930" y="136746"/>
                </a:moveTo>
                <a:cubicBezTo>
                  <a:pt x="187461" y="-48377"/>
                  <a:pt x="111262" y="-42768"/>
                  <a:pt x="0" y="136746"/>
                </a:cubicBezTo>
              </a:path>
            </a:pathLst>
          </a:custGeom>
          <a:noFill/>
          <a:ln w="25400">
            <a:solidFill>
              <a:schemeClr val="accent4"/>
            </a:solidFill>
            <a:tailEnd type="triangle" w="med" len="med"/>
          </a:ln>
        </p:spPr>
        <p:style>
          <a:lnRef idx="2">
            <a:schemeClr val="dk1"/>
          </a:lnRef>
          <a:fillRef idx="1">
            <a:schemeClr val="lt1"/>
          </a:fillRef>
          <a:effectRef idx="0">
            <a:schemeClr val="dk1"/>
          </a:effectRef>
          <a:fontRef idx="minor">
            <a:schemeClr val="dk1"/>
          </a:fontRef>
        </p:style>
        <p:txBody>
          <a:bodyPr rtlCol="0" anchor="ctr"/>
          <a:lstStyle/>
          <a:p>
            <a:pPr algn="ctr" fontAlgn="base">
              <a:spcBef>
                <a:spcPct val="0"/>
              </a:spcBef>
              <a:spcAft>
                <a:spcPct val="0"/>
              </a:spcAft>
            </a:pPr>
            <a:endParaRPr lang="en-US">
              <a:solidFill>
                <a:srgbClr val="000000"/>
              </a:solidFill>
            </a:endParaRPr>
          </a:p>
        </p:txBody>
      </p:sp>
      <p:sp>
        <p:nvSpPr>
          <p:cNvPr id="70" name="Freeform 69"/>
          <p:cNvSpPr/>
          <p:nvPr/>
        </p:nvSpPr>
        <p:spPr>
          <a:xfrm>
            <a:off x="9063317" y="3926333"/>
            <a:ext cx="302930" cy="136746"/>
          </a:xfrm>
          <a:custGeom>
            <a:avLst/>
            <a:gdLst>
              <a:gd name="connsiteX0" fmla="*/ 302930 w 302930"/>
              <a:gd name="connsiteY0" fmla="*/ 0 h 32388"/>
              <a:gd name="connsiteX1" fmla="*/ 0 w 302930"/>
              <a:gd name="connsiteY1" fmla="*/ 0 h 32388"/>
              <a:gd name="connsiteX0" fmla="*/ 302930 w 302930"/>
              <a:gd name="connsiteY0" fmla="*/ 93782 h 95991"/>
              <a:gd name="connsiteX1" fmla="*/ 0 w 302930"/>
              <a:gd name="connsiteY1" fmla="*/ 93782 h 95991"/>
              <a:gd name="connsiteX0" fmla="*/ 302930 w 302930"/>
              <a:gd name="connsiteY0" fmla="*/ 166197 h 166197"/>
              <a:gd name="connsiteX1" fmla="*/ 0 w 302930"/>
              <a:gd name="connsiteY1" fmla="*/ 166197 h 166197"/>
              <a:gd name="connsiteX0" fmla="*/ 302930 w 302930"/>
              <a:gd name="connsiteY0" fmla="*/ 136678 h 136678"/>
              <a:gd name="connsiteX1" fmla="*/ 0 w 302930"/>
              <a:gd name="connsiteY1" fmla="*/ 136678 h 136678"/>
              <a:gd name="connsiteX0" fmla="*/ 302930 w 302930"/>
              <a:gd name="connsiteY0" fmla="*/ 105226 h 105226"/>
              <a:gd name="connsiteX1" fmla="*/ 0 w 302930"/>
              <a:gd name="connsiteY1" fmla="*/ 105226 h 105226"/>
              <a:gd name="connsiteX0" fmla="*/ 302930 w 302930"/>
              <a:gd name="connsiteY0" fmla="*/ 118400 h 118400"/>
              <a:gd name="connsiteX1" fmla="*/ 0 w 302930"/>
              <a:gd name="connsiteY1" fmla="*/ 118400 h 118400"/>
              <a:gd name="connsiteX0" fmla="*/ 302930 w 302930"/>
              <a:gd name="connsiteY0" fmla="*/ 136746 h 136746"/>
              <a:gd name="connsiteX1" fmla="*/ 0 w 302930"/>
              <a:gd name="connsiteY1" fmla="*/ 136746 h 136746"/>
            </a:gdLst>
            <a:ahLst/>
            <a:cxnLst>
              <a:cxn ang="0">
                <a:pos x="connsiteX0" y="connsiteY0"/>
              </a:cxn>
              <a:cxn ang="0">
                <a:pos x="connsiteX1" y="connsiteY1"/>
              </a:cxn>
            </a:cxnLst>
            <a:rect l="l" t="t" r="r" b="b"/>
            <a:pathLst>
              <a:path w="302930" h="136746">
                <a:moveTo>
                  <a:pt x="302930" y="136746"/>
                </a:moveTo>
                <a:cubicBezTo>
                  <a:pt x="187461" y="-48377"/>
                  <a:pt x="111262" y="-42768"/>
                  <a:pt x="0" y="136746"/>
                </a:cubicBezTo>
              </a:path>
            </a:pathLst>
          </a:custGeom>
          <a:noFill/>
          <a:ln w="25400">
            <a:solidFill>
              <a:schemeClr val="accent4"/>
            </a:solidFill>
            <a:tailEnd type="triangle" w="med" len="med"/>
          </a:ln>
        </p:spPr>
        <p:style>
          <a:lnRef idx="2">
            <a:schemeClr val="dk1"/>
          </a:lnRef>
          <a:fillRef idx="1">
            <a:schemeClr val="lt1"/>
          </a:fillRef>
          <a:effectRef idx="0">
            <a:schemeClr val="dk1"/>
          </a:effectRef>
          <a:fontRef idx="minor">
            <a:schemeClr val="dk1"/>
          </a:fontRef>
        </p:style>
        <p:txBody>
          <a:bodyPr rtlCol="0" anchor="ctr"/>
          <a:lstStyle/>
          <a:p>
            <a:pPr algn="ctr" fontAlgn="base">
              <a:spcBef>
                <a:spcPct val="0"/>
              </a:spcBef>
              <a:spcAft>
                <a:spcPct val="0"/>
              </a:spcAft>
            </a:pPr>
            <a:endParaRPr lang="en-US">
              <a:solidFill>
                <a:srgbClr val="000000"/>
              </a:solidFill>
            </a:endParaRPr>
          </a:p>
        </p:txBody>
      </p:sp>
      <p:sp>
        <p:nvSpPr>
          <p:cNvPr id="71" name="Rectangle 70"/>
          <p:cNvSpPr/>
          <p:nvPr/>
        </p:nvSpPr>
        <p:spPr>
          <a:xfrm>
            <a:off x="11120717" y="3377279"/>
            <a:ext cx="381000" cy="381000"/>
          </a:xfrm>
          <a:prstGeom prst="rect">
            <a:avLst/>
          </a:prstGeom>
          <a:noFill/>
          <a:ln w="19050">
            <a:solidFill>
              <a:schemeClr val="accent4"/>
            </a:solidFill>
            <a:prstDash val="sysDot"/>
          </a:ln>
        </p:spPr>
        <p:style>
          <a:lnRef idx="2">
            <a:schemeClr val="dk1"/>
          </a:lnRef>
          <a:fillRef idx="1">
            <a:schemeClr val="lt1"/>
          </a:fillRef>
          <a:effectRef idx="0">
            <a:schemeClr val="dk1"/>
          </a:effectRef>
          <a:fontRef idx="minor">
            <a:schemeClr val="dk1"/>
          </a:fontRef>
        </p:style>
        <p:txBody>
          <a:bodyPr lIns="0" tIns="0" rIns="0" bIns="0" rtlCol="0" anchor="ctr"/>
          <a:lstStyle/>
          <a:p>
            <a:pPr algn="ctr" fontAlgn="base">
              <a:lnSpc>
                <a:spcPts val="1700"/>
              </a:lnSpc>
              <a:spcBef>
                <a:spcPct val="0"/>
              </a:spcBef>
              <a:spcAft>
                <a:spcPct val="0"/>
              </a:spcAft>
            </a:pPr>
            <a:endParaRPr lang="en-US" sz="1600" dirty="0">
              <a:solidFill>
                <a:srgbClr val="000000"/>
              </a:solidFill>
            </a:endParaRPr>
          </a:p>
        </p:txBody>
      </p:sp>
      <p:sp>
        <p:nvSpPr>
          <p:cNvPr id="72" name="Rectangle 71"/>
          <p:cNvSpPr/>
          <p:nvPr/>
        </p:nvSpPr>
        <p:spPr>
          <a:xfrm>
            <a:off x="10815917" y="2920079"/>
            <a:ext cx="228600" cy="762000"/>
          </a:xfrm>
          <a:prstGeom prst="rect">
            <a:avLst/>
          </a:prstGeom>
          <a:noFill/>
          <a:ln>
            <a:solidFill>
              <a:srgbClr val="FF0000"/>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fontAlgn="base">
              <a:spcBef>
                <a:spcPct val="0"/>
              </a:spcBef>
              <a:spcAft>
                <a:spcPct val="0"/>
              </a:spcAft>
            </a:pPr>
            <a:endParaRPr lang="en-US">
              <a:solidFill>
                <a:srgbClr val="000000"/>
              </a:solidFill>
            </a:endParaRPr>
          </a:p>
        </p:txBody>
      </p:sp>
    </p:spTree>
    <p:extLst>
      <p:ext uri="{BB962C8B-B14F-4D97-AF65-F5344CB8AC3E}">
        <p14:creationId xmlns:p14="http://schemas.microsoft.com/office/powerpoint/2010/main" val="182218076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Snapshot Updates Situation #1</a:t>
            </a:r>
            <a:endParaRPr lang="en-US" dirty="0"/>
          </a:p>
        </p:txBody>
      </p:sp>
      <p:sp>
        <p:nvSpPr>
          <p:cNvPr id="3" name="Content Placeholder 2"/>
          <p:cNvSpPr>
            <a:spLocks noGrp="1"/>
          </p:cNvSpPr>
          <p:nvPr>
            <p:ph idx="1"/>
          </p:nvPr>
        </p:nvSpPr>
        <p:spPr/>
        <p:txBody>
          <a:bodyPr/>
          <a:lstStyle/>
          <a:p>
            <a:r>
              <a:rPr lang="en-US" dirty="0" smtClean="0"/>
              <a:t>The follower is so far behind that the leader’s snapshot term and index are far in advance of the follower’s logs</a:t>
            </a:r>
          </a:p>
          <a:p>
            <a:r>
              <a:rPr lang="en-US" dirty="0" smtClean="0"/>
              <a:t>The follower can just discard any of its logs and install the </a:t>
            </a:r>
            <a:r>
              <a:rPr lang="en-US" dirty="0" smtClean="0"/>
              <a:t>snapshot</a:t>
            </a:r>
          </a:p>
          <a:p>
            <a:r>
              <a:rPr lang="en-US" dirty="0" smtClean="0"/>
              <a:t>This would happen if a follower crashed and took some time to come back up.</a:t>
            </a:r>
            <a:endParaRPr lang="en-US" dirty="0" smtClean="0"/>
          </a:p>
        </p:txBody>
      </p:sp>
    </p:spTree>
    <p:extLst>
      <p:ext uri="{BB962C8B-B14F-4D97-AF65-F5344CB8AC3E}">
        <p14:creationId xmlns:p14="http://schemas.microsoft.com/office/powerpoint/2010/main" val="1278611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Snapshot Updates Situation #2</a:t>
            </a:r>
            <a:endParaRPr lang="en-US" dirty="0"/>
          </a:p>
        </p:txBody>
      </p:sp>
      <p:sp>
        <p:nvSpPr>
          <p:cNvPr id="3" name="Content Placeholder 2"/>
          <p:cNvSpPr>
            <a:spLocks noGrp="1"/>
          </p:cNvSpPr>
          <p:nvPr>
            <p:ph idx="1"/>
          </p:nvPr>
        </p:nvSpPr>
        <p:spPr/>
        <p:txBody>
          <a:bodyPr/>
          <a:lstStyle/>
          <a:p>
            <a:r>
              <a:rPr lang="en-US" dirty="0" smtClean="0"/>
              <a:t>The snapshot instructions cover a portion but not all of the follower’s logs </a:t>
            </a:r>
          </a:p>
          <a:p>
            <a:pPr lvl="1"/>
            <a:r>
              <a:rPr lang="en-US" dirty="0" smtClean="0"/>
              <a:t>That is, the follower may have its own </a:t>
            </a:r>
            <a:r>
              <a:rPr lang="en-US" dirty="0" smtClean="0"/>
              <a:t>snapshot that doesn’t match the leader’s snapshot</a:t>
            </a:r>
            <a:endParaRPr lang="en-US" dirty="0" smtClean="0"/>
          </a:p>
          <a:p>
            <a:r>
              <a:rPr lang="en-US" dirty="0" smtClean="0"/>
              <a:t>In this case, the follower snapshots its entries up to the entry in the the leader’s snapshot</a:t>
            </a:r>
          </a:p>
          <a:p>
            <a:pPr lvl="1"/>
            <a:r>
              <a:rPr lang="en-US" dirty="0" smtClean="0"/>
              <a:t>Follower saves the snapshotted data to persistent storage</a:t>
            </a:r>
          </a:p>
          <a:p>
            <a:r>
              <a:rPr lang="en-US" dirty="0" smtClean="0"/>
              <a:t>Follower then writes the snapshot entry to its log and discards all previous entries. </a:t>
            </a:r>
            <a:endParaRPr lang="en-US" dirty="0" smtClean="0"/>
          </a:p>
          <a:p>
            <a:r>
              <a:rPr lang="en-US" dirty="0" smtClean="0"/>
              <a:t>In short, the follower just matches its logs with the leader’s</a:t>
            </a:r>
            <a:endParaRPr lang="en-US" dirty="0" smtClean="0"/>
          </a:p>
        </p:txBody>
      </p:sp>
    </p:spTree>
    <p:extLst>
      <p:ext uri="{BB962C8B-B14F-4D97-AF65-F5344CB8AC3E}">
        <p14:creationId xmlns:p14="http://schemas.microsoft.com/office/powerpoint/2010/main" val="147789431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Byzantine Failures and Raft</a:t>
            </a:r>
            <a:endParaRPr lang="en-US" dirty="0"/>
          </a:p>
        </p:txBody>
      </p:sp>
      <p:sp>
        <p:nvSpPr>
          <p:cNvPr id="8" name="Text Placeholder 7"/>
          <p:cNvSpPr>
            <a:spLocks noGrp="1"/>
          </p:cNvSpPr>
          <p:nvPr>
            <p:ph type="body" idx="1"/>
          </p:nvPr>
        </p:nvSpPr>
        <p:spPr/>
        <p:txBody>
          <a:bodyPr/>
          <a:lstStyle/>
          <a:p>
            <a:r>
              <a:rPr lang="en-US" dirty="0" smtClean="0"/>
              <a:t>What if followers don’t play by the rules? </a:t>
            </a:r>
            <a:r>
              <a:rPr lang="en-US" dirty="0" smtClean="0"/>
              <a:t>What if the leader can’t be trusted?</a:t>
            </a:r>
            <a:endParaRPr lang="en-US" dirty="0" smtClean="0"/>
          </a:p>
          <a:p>
            <a:r>
              <a:rPr lang="en-US" dirty="0" smtClean="0"/>
              <a:t>Slides based on “Copeland</a:t>
            </a:r>
            <a:r>
              <a:rPr lang="en-US" dirty="0"/>
              <a:t>, C. and </a:t>
            </a:r>
            <a:r>
              <a:rPr lang="en-US" dirty="0" err="1"/>
              <a:t>Zhong</a:t>
            </a:r>
            <a:r>
              <a:rPr lang="en-US" dirty="0"/>
              <a:t>, H., 2016. </a:t>
            </a:r>
            <a:r>
              <a:rPr lang="en-US" dirty="0" err="1"/>
              <a:t>Tangaroa</a:t>
            </a:r>
            <a:r>
              <a:rPr lang="en-US" dirty="0"/>
              <a:t>: a byzantine fault tolerant raft</a:t>
            </a:r>
            <a:r>
              <a:rPr lang="en-US" dirty="0" smtClean="0"/>
              <a:t>.”</a:t>
            </a:r>
            <a:endParaRPr lang="en-US" dirty="0"/>
          </a:p>
        </p:txBody>
      </p:sp>
    </p:spTree>
    <p:extLst>
      <p:ext uri="{BB962C8B-B14F-4D97-AF65-F5344CB8AC3E}">
        <p14:creationId xmlns:p14="http://schemas.microsoft.com/office/powerpoint/2010/main" val="135899759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Byzantine Failures</a:t>
            </a:r>
            <a:endParaRPr lang="en-US" dirty="0"/>
          </a:p>
        </p:txBody>
      </p:sp>
      <p:sp>
        <p:nvSpPr>
          <p:cNvPr id="5" name="Content Placeholder 4"/>
          <p:cNvSpPr>
            <a:spLocks noGrp="1"/>
          </p:cNvSpPr>
          <p:nvPr>
            <p:ph idx="1"/>
          </p:nvPr>
        </p:nvSpPr>
        <p:spPr>
          <a:xfrm>
            <a:off x="838200" y="1700364"/>
            <a:ext cx="5712912" cy="4982271"/>
          </a:xfrm>
        </p:spPr>
        <p:txBody>
          <a:bodyPr/>
          <a:lstStyle/>
          <a:p>
            <a:r>
              <a:rPr lang="en-US" dirty="0" smtClean="0"/>
              <a:t>What if a Raft cluster member doesn’t behave like it is supposed to?</a:t>
            </a:r>
          </a:p>
          <a:p>
            <a:r>
              <a:rPr lang="en-US" dirty="0" smtClean="0"/>
              <a:t>Byzantine failure sources</a:t>
            </a:r>
          </a:p>
          <a:p>
            <a:pPr lvl="1"/>
            <a:r>
              <a:rPr lang="en-US" dirty="0" smtClean="0"/>
              <a:t>Bugs in software</a:t>
            </a:r>
          </a:p>
          <a:p>
            <a:pPr lvl="1"/>
            <a:r>
              <a:rPr lang="en-US" dirty="0" smtClean="0"/>
              <a:t>Hardware and networking issues</a:t>
            </a:r>
          </a:p>
          <a:p>
            <a:pPr lvl="1"/>
            <a:r>
              <a:rPr lang="en-US" dirty="0" smtClean="0"/>
              <a:t>Malicious cluster members</a:t>
            </a:r>
          </a:p>
          <a:p>
            <a:r>
              <a:rPr lang="en-US" dirty="0" smtClean="0"/>
              <a:t>These types of problems are known academically as “the Byzantine Generals Problem”</a:t>
            </a:r>
            <a:endParaRPr lang="en-US" dirty="0"/>
          </a:p>
        </p:txBody>
      </p:sp>
      <p:pic>
        <p:nvPicPr>
          <p:cNvPr id="6" name="Picture 5"/>
          <p:cNvPicPr>
            <a:picLocks noChangeAspect="1"/>
          </p:cNvPicPr>
          <p:nvPr/>
        </p:nvPicPr>
        <p:blipFill>
          <a:blip r:embed="rId2"/>
          <a:stretch>
            <a:fillRect/>
          </a:stretch>
        </p:blipFill>
        <p:spPr>
          <a:xfrm>
            <a:off x="6638795" y="1728464"/>
            <a:ext cx="4715005" cy="4954172"/>
          </a:xfrm>
          <a:prstGeom prst="rect">
            <a:avLst/>
          </a:prstGeom>
        </p:spPr>
      </p:pic>
      <p:sp>
        <p:nvSpPr>
          <p:cNvPr id="2" name="TextBox 1"/>
          <p:cNvSpPr txBox="1"/>
          <p:nvPr/>
        </p:nvSpPr>
        <p:spPr>
          <a:xfrm>
            <a:off x="8114741" y="6272962"/>
            <a:ext cx="1763111" cy="36933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a:t>Flavius Belisarius</a:t>
            </a:r>
          </a:p>
        </p:txBody>
      </p:sp>
    </p:spTree>
    <p:extLst>
      <p:ext uri="{BB962C8B-B14F-4D97-AF65-F5344CB8AC3E}">
        <p14:creationId xmlns:p14="http://schemas.microsoft.com/office/powerpoint/2010/main" val="144760972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Byzantine Leader Election Failures</a:t>
            </a:r>
            <a:endParaRPr lang="en-US" dirty="0"/>
          </a:p>
        </p:txBody>
      </p:sp>
      <p:sp>
        <p:nvSpPr>
          <p:cNvPr id="3" name="Content Placeholder 2"/>
          <p:cNvSpPr>
            <a:spLocks noGrp="1"/>
          </p:cNvSpPr>
          <p:nvPr>
            <p:ph idx="1"/>
          </p:nvPr>
        </p:nvSpPr>
        <p:spPr/>
        <p:txBody>
          <a:bodyPr/>
          <a:lstStyle/>
          <a:p>
            <a:r>
              <a:rPr lang="en-US" dirty="0" smtClean="0"/>
              <a:t>In Raft, any follower can attempt to become a leader at any time</a:t>
            </a:r>
          </a:p>
          <a:p>
            <a:r>
              <a:rPr lang="en-US" dirty="0" smtClean="0"/>
              <a:t>This should only be triggered by heartbeat failures from the leader</a:t>
            </a:r>
          </a:p>
          <a:p>
            <a:r>
              <a:rPr lang="en-US" dirty="0" smtClean="0"/>
              <a:t>But a malfunctioning follower can keep the system in a state of near-perpetual election</a:t>
            </a:r>
          </a:p>
          <a:p>
            <a:pPr lvl="1"/>
            <a:r>
              <a:rPr lang="en-US" dirty="0" smtClean="0"/>
              <a:t>The system won’t handle client requests or make commits during an election</a:t>
            </a:r>
          </a:p>
          <a:p>
            <a:endParaRPr lang="en-US" dirty="0" smtClean="0"/>
          </a:p>
          <a:p>
            <a:endParaRPr lang="en-US" dirty="0"/>
          </a:p>
        </p:txBody>
      </p:sp>
      <p:pic>
        <p:nvPicPr>
          <p:cNvPr id="4" name="Picture 3"/>
          <p:cNvPicPr>
            <a:picLocks noChangeAspect="1"/>
          </p:cNvPicPr>
          <p:nvPr/>
        </p:nvPicPr>
        <p:blipFill>
          <a:blip r:embed="rId2"/>
          <a:stretch>
            <a:fillRect/>
          </a:stretch>
        </p:blipFill>
        <p:spPr>
          <a:xfrm>
            <a:off x="9206753" y="4061819"/>
            <a:ext cx="2985247" cy="2796181"/>
          </a:xfrm>
          <a:prstGeom prst="rect">
            <a:avLst/>
          </a:prstGeom>
        </p:spPr>
      </p:pic>
    </p:spTree>
    <p:extLst>
      <p:ext uri="{BB962C8B-B14F-4D97-AF65-F5344CB8AC3E}">
        <p14:creationId xmlns:p14="http://schemas.microsoft.com/office/powerpoint/2010/main" val="75952712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Byzantine Log Replication </a:t>
            </a:r>
            <a:r>
              <a:rPr lang="en-US" dirty="0" smtClean="0"/>
              <a:t>Failures: the Bad Boss Problem</a:t>
            </a:r>
            <a:endParaRPr lang="en-US" dirty="0"/>
          </a:p>
        </p:txBody>
      </p:sp>
      <p:sp>
        <p:nvSpPr>
          <p:cNvPr id="3" name="Content Placeholder 2"/>
          <p:cNvSpPr>
            <a:spLocks noGrp="1"/>
          </p:cNvSpPr>
          <p:nvPr>
            <p:ph idx="1"/>
          </p:nvPr>
        </p:nvSpPr>
        <p:spPr/>
        <p:txBody>
          <a:bodyPr>
            <a:normAutofit lnSpcReduction="10000"/>
          </a:bodyPr>
          <a:lstStyle/>
          <a:p>
            <a:r>
              <a:rPr lang="en-US" dirty="0" smtClean="0"/>
              <a:t>Raft leaders are solely responsible for interacting with external clients and sending log entries to followers.</a:t>
            </a:r>
          </a:p>
          <a:p>
            <a:r>
              <a:rPr lang="en-US" b="1" dirty="0" smtClean="0"/>
              <a:t>Logs are committed once the leader detects consensus</a:t>
            </a:r>
          </a:p>
          <a:p>
            <a:pPr lvl="1"/>
            <a:r>
              <a:rPr lang="en-US" b="1" dirty="0" smtClean="0"/>
              <a:t>Followers trust the leader </a:t>
            </a:r>
          </a:p>
          <a:p>
            <a:pPr lvl="1"/>
            <a:r>
              <a:rPr lang="en-US" b="1" dirty="0" smtClean="0"/>
              <a:t>They don’t know what other followers are doing</a:t>
            </a:r>
          </a:p>
          <a:p>
            <a:r>
              <a:rPr lang="en-US" dirty="0" smtClean="0"/>
              <a:t>A Byzantine leader could send incorrect log entries</a:t>
            </a:r>
          </a:p>
          <a:p>
            <a:pPr lvl="1"/>
            <a:r>
              <a:rPr lang="en-US" dirty="0" smtClean="0"/>
              <a:t>Different followers may receive different values for a given log entry</a:t>
            </a:r>
          </a:p>
          <a:p>
            <a:r>
              <a:rPr lang="en-US" dirty="0" smtClean="0"/>
              <a:t>A Byzantine leader could also send the “commit” message before consensus has been obtained.</a:t>
            </a:r>
          </a:p>
          <a:p>
            <a:r>
              <a:rPr lang="en-US" dirty="0" smtClean="0"/>
              <a:t>A Byzantine leader may return incorrect results to a client</a:t>
            </a:r>
          </a:p>
        </p:txBody>
      </p:sp>
      <p:pic>
        <p:nvPicPr>
          <p:cNvPr id="4" name="Picture 3"/>
          <p:cNvPicPr>
            <a:picLocks noChangeAspect="1"/>
          </p:cNvPicPr>
          <p:nvPr/>
        </p:nvPicPr>
        <p:blipFill>
          <a:blip r:embed="rId2"/>
          <a:stretch>
            <a:fillRect/>
          </a:stretch>
        </p:blipFill>
        <p:spPr>
          <a:xfrm>
            <a:off x="9601200" y="4917400"/>
            <a:ext cx="2590800" cy="1940599"/>
          </a:xfrm>
          <a:prstGeom prst="rect">
            <a:avLst/>
          </a:prstGeom>
        </p:spPr>
      </p:pic>
    </p:spTree>
    <p:extLst>
      <p:ext uri="{BB962C8B-B14F-4D97-AF65-F5344CB8AC3E}">
        <p14:creationId xmlns:p14="http://schemas.microsoft.com/office/powerpoint/2010/main" val="166104392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The solution to Byzantine failures looks a lot like </a:t>
            </a:r>
            <a:r>
              <a:rPr lang="en-US" dirty="0" smtClean="0"/>
              <a:t>network security</a:t>
            </a:r>
            <a:endParaRPr lang="en-US" dirty="0"/>
          </a:p>
        </p:txBody>
      </p:sp>
      <p:sp>
        <p:nvSpPr>
          <p:cNvPr id="5" name="Text Placeholder 4"/>
          <p:cNvSpPr>
            <a:spLocks noGrp="1"/>
          </p:cNvSpPr>
          <p:nvPr>
            <p:ph type="body" idx="1"/>
          </p:nvPr>
        </p:nvSpPr>
        <p:spPr/>
        <p:txBody>
          <a:bodyPr anchor="ctr"/>
          <a:lstStyle/>
          <a:p>
            <a:r>
              <a:rPr lang="en-US" dirty="0" smtClean="0"/>
              <a:t>Authentication, message integrity, </a:t>
            </a:r>
            <a:r>
              <a:rPr lang="en-US" dirty="0" err="1" smtClean="0"/>
              <a:t>nonces</a:t>
            </a:r>
            <a:r>
              <a:rPr lang="en-US" dirty="0" smtClean="0"/>
              <a:t>, etc.</a:t>
            </a:r>
            <a:endParaRPr lang="en-US" dirty="0"/>
          </a:p>
        </p:txBody>
      </p:sp>
    </p:spTree>
    <p:extLst>
      <p:ext uri="{BB962C8B-B14F-4D97-AF65-F5344CB8AC3E}">
        <p14:creationId xmlns:p14="http://schemas.microsoft.com/office/powerpoint/2010/main" val="168142669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753035"/>
          </a:xfrm>
        </p:spPr>
        <p:txBody>
          <a:bodyPr/>
          <a:lstStyle/>
          <a:p>
            <a:pPr algn="ctr"/>
            <a:r>
              <a:rPr lang="en-US" dirty="0" smtClean="0"/>
              <a:t>Strategies for Byzantine Fault Tolerance (BFT) </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136194926"/>
              </p:ext>
            </p:extLst>
          </p:nvPr>
        </p:nvGraphicFramePr>
        <p:xfrm>
          <a:off x="0" y="739588"/>
          <a:ext cx="12192000" cy="6122820"/>
        </p:xfrm>
        <a:graphic>
          <a:graphicData uri="http://schemas.openxmlformats.org/drawingml/2006/table">
            <a:tbl>
              <a:tblPr firstRow="1" bandRow="1">
                <a:tableStyleId>{93296810-A885-4BE3-A3E7-6D5BEEA58F35}</a:tableStyleId>
              </a:tblPr>
              <a:tblGrid>
                <a:gridCol w="1976718"/>
                <a:gridCol w="10215282"/>
              </a:tblGrid>
              <a:tr h="445739">
                <a:tc>
                  <a:txBody>
                    <a:bodyPr/>
                    <a:lstStyle/>
                    <a:p>
                      <a:r>
                        <a:rPr lang="en-US" sz="2200" dirty="0" smtClean="0"/>
                        <a:t>Strategy</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Description</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788614">
                <a:tc>
                  <a:txBody>
                    <a:bodyPr/>
                    <a:lstStyle/>
                    <a:p>
                      <a:r>
                        <a:rPr lang="en-US" sz="2200" dirty="0" smtClean="0"/>
                        <a:t>Message Signatures</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Digital</a:t>
                      </a:r>
                      <a:r>
                        <a:rPr lang="en-US" sz="2200" baseline="0" dirty="0" smtClean="0"/>
                        <a:t> signing can be used to authenticate the message source and verify integrity.  </a:t>
                      </a:r>
                      <a:r>
                        <a:rPr lang="en-US" sz="2200" baseline="0" dirty="0" smtClean="0"/>
                        <a:t>Public/private </a:t>
                      </a:r>
                      <a:r>
                        <a:rPr lang="en-US" sz="2200" baseline="0" dirty="0" smtClean="0"/>
                        <a:t>keys are the standard way to do this.</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744145">
                <a:tc>
                  <a:txBody>
                    <a:bodyPr/>
                    <a:lstStyle/>
                    <a:p>
                      <a:r>
                        <a:rPr lang="en-US" sz="2200" dirty="0" smtClean="0"/>
                        <a:t>Client Intervention</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Clients</a:t>
                      </a:r>
                      <a:r>
                        <a:rPr lang="en-US" sz="2200" baseline="0" dirty="0" smtClean="0"/>
                        <a:t> can interrupt continuous elections</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131488">
                <a:tc>
                  <a:txBody>
                    <a:bodyPr/>
                    <a:lstStyle/>
                    <a:p>
                      <a:r>
                        <a:rPr lang="en-US" sz="2200" dirty="0" smtClean="0"/>
                        <a:t>Incremental</a:t>
                      </a:r>
                      <a:r>
                        <a:rPr lang="en-US" sz="2200" baseline="0" dirty="0" smtClean="0"/>
                        <a:t> Hashing</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Each replica contains a cryptographic</a:t>
                      </a:r>
                      <a:r>
                        <a:rPr lang="en-US" sz="2200" baseline="0" dirty="0" smtClean="0"/>
                        <a:t> hash calculated over the new log entry and the previous hash value.  By sending the hash, a follower can prove that it has a correct copy of the log</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788614">
                <a:tc>
                  <a:txBody>
                    <a:bodyPr/>
                    <a:lstStyle/>
                    <a:p>
                      <a:r>
                        <a:rPr lang="en-US" sz="2200" dirty="0" smtClean="0"/>
                        <a:t>Election Verification</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The leader</a:t>
                      </a:r>
                      <a:r>
                        <a:rPr lang="en-US" sz="2200" baseline="0" dirty="0" smtClean="0"/>
                        <a:t> must prove to the other servers that it won by sending a message containing the votes that it received.</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074877">
                <a:tc>
                  <a:txBody>
                    <a:bodyPr/>
                    <a:lstStyle/>
                    <a:p>
                      <a:r>
                        <a:rPr lang="en-US" sz="2200" dirty="0" smtClean="0"/>
                        <a:t>Commit Verification</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Followers</a:t>
                      </a:r>
                      <a:r>
                        <a:rPr lang="en-US" sz="2200" baseline="0" dirty="0" smtClean="0"/>
                        <a:t> broadcast their </a:t>
                      </a:r>
                      <a:r>
                        <a:rPr lang="en-US" sz="2200" baseline="0" dirty="0" err="1" smtClean="0"/>
                        <a:t>AppendEntries</a:t>
                      </a:r>
                      <a:r>
                        <a:rPr lang="en-US" sz="2200" baseline="0" dirty="0" smtClean="0"/>
                        <a:t> response message to the entire cluster, not just the leader.  Followers also decide for themselves when to commit</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131488">
                <a:tc>
                  <a:txBody>
                    <a:bodyPr/>
                    <a:lstStyle/>
                    <a:p>
                      <a:r>
                        <a:rPr lang="en-US" sz="2200" dirty="0" smtClean="0"/>
                        <a:t>Lazy Voters</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Votes</a:t>
                      </a:r>
                      <a:r>
                        <a:rPr lang="en-US" sz="2200" baseline="0" dirty="0" smtClean="0"/>
                        <a:t> are only granted if a follower believes the leader is faulty: the follower also hasn’t received leader heartbeats, the client intervenes, or the leader is detected as being byzantine. </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17223993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Logs and Airavata</a:t>
            </a:r>
            <a:endParaRPr lang="en-US" dirty="0"/>
          </a:p>
        </p:txBody>
      </p:sp>
      <p:sp>
        <p:nvSpPr>
          <p:cNvPr id="3" name="Content Placeholder 2"/>
          <p:cNvSpPr>
            <a:spLocks noGrp="1"/>
          </p:cNvSpPr>
          <p:nvPr>
            <p:ph type="body" idx="1"/>
          </p:nvPr>
        </p:nvSpPr>
        <p:spPr/>
        <p:txBody>
          <a:bodyPr/>
          <a:lstStyle/>
          <a:p>
            <a:r>
              <a:rPr lang="en-US" dirty="0" smtClean="0"/>
              <a:t>Recall that logs can be used to capture system state in distributed systems. What </a:t>
            </a:r>
            <a:r>
              <a:rPr lang="en-US" dirty="0" smtClean="0"/>
              <a:t>is a log in Airavata terms?  That is, what is Airavata’s state machine?</a:t>
            </a:r>
          </a:p>
        </p:txBody>
      </p:sp>
    </p:spTree>
    <p:extLst>
      <p:ext uri="{BB962C8B-B14F-4D97-AF65-F5344CB8AC3E}">
        <p14:creationId xmlns:p14="http://schemas.microsoft.com/office/powerpoint/2010/main" val="116747427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BFT Raft </a:t>
            </a:r>
            <a:r>
              <a:rPr lang="en-US" dirty="0" err="1" smtClean="0"/>
              <a:t>Quora</a:t>
            </a:r>
            <a:endParaRPr lang="en-US" dirty="0"/>
          </a:p>
        </p:txBody>
      </p:sp>
      <p:sp>
        <p:nvSpPr>
          <p:cNvPr id="4" name="Content Placeholder 3"/>
          <p:cNvSpPr>
            <a:spLocks noGrp="1"/>
          </p:cNvSpPr>
          <p:nvPr>
            <p:ph idx="1"/>
          </p:nvPr>
        </p:nvSpPr>
        <p:spPr/>
        <p:txBody>
          <a:bodyPr/>
          <a:lstStyle/>
          <a:p>
            <a:r>
              <a:rPr lang="en-US" dirty="0" smtClean="0"/>
              <a:t>In normal Raft, consensus is based on all the members of the cluster, even if some are no longer responsive </a:t>
            </a:r>
          </a:p>
          <a:p>
            <a:pPr lvl="1"/>
            <a:r>
              <a:rPr lang="en-US" dirty="0" smtClean="0"/>
              <a:t>2N+1 members (odd number) can withstand </a:t>
            </a:r>
            <a:r>
              <a:rPr lang="en-US" i="1" dirty="0" smtClean="0"/>
              <a:t>N</a:t>
            </a:r>
            <a:r>
              <a:rPr lang="en-US" dirty="0" smtClean="0"/>
              <a:t> failures</a:t>
            </a:r>
          </a:p>
          <a:p>
            <a:r>
              <a:rPr lang="en-US" dirty="0" smtClean="0"/>
              <a:t>In BFT Raft, Byzantine nodes are not considered when determining consensus</a:t>
            </a:r>
          </a:p>
          <a:p>
            <a:r>
              <a:rPr lang="en-US" dirty="0" smtClean="0"/>
              <a:t>3f+1 nodes can withstand </a:t>
            </a:r>
            <a:r>
              <a:rPr lang="en-US" i="1" dirty="0" smtClean="0"/>
              <a:t>f </a:t>
            </a:r>
            <a:r>
              <a:rPr lang="en-US" dirty="0" smtClean="0"/>
              <a:t>byzantine failures; the </a:t>
            </a:r>
            <a:r>
              <a:rPr lang="en-US" i="1" dirty="0" smtClean="0"/>
              <a:t>f</a:t>
            </a:r>
            <a:r>
              <a:rPr lang="en-US" dirty="0" smtClean="0"/>
              <a:t> nodes are not counted</a:t>
            </a:r>
          </a:p>
          <a:p>
            <a:pPr lvl="1"/>
            <a:r>
              <a:rPr lang="en-US" dirty="0" smtClean="0"/>
              <a:t>So N=4 can withstand f=1 byzantine member (3 functioning members)</a:t>
            </a:r>
          </a:p>
          <a:p>
            <a:pPr lvl="1"/>
            <a:r>
              <a:rPr lang="en-US" dirty="0" smtClean="0"/>
              <a:t>N=7 can withstand f=2 byzantine members (5 functioning members)</a:t>
            </a:r>
          </a:p>
          <a:p>
            <a:pPr lvl="1"/>
            <a:r>
              <a:rPr lang="en-US" dirty="0" smtClean="0"/>
              <a:t>N=10 can withstand f=3 byzantine failures (7 functioning members)</a:t>
            </a:r>
          </a:p>
          <a:p>
            <a:pPr lvl="1"/>
            <a:endParaRPr lang="en-US" dirty="0"/>
          </a:p>
        </p:txBody>
      </p:sp>
      <p:sp>
        <p:nvSpPr>
          <p:cNvPr id="2" name="TextBox 1"/>
          <p:cNvSpPr txBox="1"/>
          <p:nvPr/>
        </p:nvSpPr>
        <p:spPr>
          <a:xfrm>
            <a:off x="838199" y="6225988"/>
            <a:ext cx="10515601" cy="461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algn="ctr"/>
            <a:r>
              <a:rPr lang="en-US" sz="2400" dirty="0" smtClean="0"/>
              <a:t>This assumes you have a process for detecting Byzantine failures.  </a:t>
            </a:r>
            <a:endParaRPr lang="en-US" sz="2400" dirty="0"/>
          </a:p>
        </p:txBody>
      </p:sp>
    </p:spTree>
    <p:extLst>
      <p:ext uri="{BB962C8B-B14F-4D97-AF65-F5344CB8AC3E}">
        <p14:creationId xmlns:p14="http://schemas.microsoft.com/office/powerpoint/2010/main" val="161828420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Public Key Infrastructure</a:t>
            </a:r>
            <a:endParaRPr lang="en-US" dirty="0"/>
          </a:p>
        </p:txBody>
      </p:sp>
      <p:sp>
        <p:nvSpPr>
          <p:cNvPr id="3" name="Content Placeholder 2"/>
          <p:cNvSpPr>
            <a:spLocks noGrp="1"/>
          </p:cNvSpPr>
          <p:nvPr>
            <p:ph idx="1"/>
          </p:nvPr>
        </p:nvSpPr>
        <p:spPr/>
        <p:txBody>
          <a:bodyPr>
            <a:normAutofit lnSpcReduction="10000"/>
          </a:bodyPr>
          <a:lstStyle/>
          <a:p>
            <a:r>
              <a:rPr lang="en-US" dirty="0" smtClean="0"/>
              <a:t>In BFT Raft, the cluster members all have the public keys of the other nodes and any clients.</a:t>
            </a:r>
          </a:p>
          <a:p>
            <a:pPr lvl="1"/>
            <a:r>
              <a:rPr lang="en-US" dirty="0" smtClean="0"/>
              <a:t>Zookeeper can be used as a public key registry</a:t>
            </a:r>
          </a:p>
          <a:p>
            <a:r>
              <a:rPr lang="en-US" dirty="0" smtClean="0"/>
              <a:t>Public-private key pairs are used as follows:</a:t>
            </a:r>
          </a:p>
          <a:p>
            <a:pPr lvl="1"/>
            <a:r>
              <a:rPr lang="en-US" dirty="0" smtClean="0"/>
              <a:t>Cryptographically sign messages with the private key</a:t>
            </a:r>
          </a:p>
          <a:p>
            <a:pPr lvl="1"/>
            <a:r>
              <a:rPr lang="en-US" dirty="0" smtClean="0"/>
              <a:t>Send the signature along with the message</a:t>
            </a:r>
          </a:p>
          <a:p>
            <a:pPr lvl="1"/>
            <a:r>
              <a:rPr lang="en-US" dirty="0" smtClean="0"/>
              <a:t>Recipients use the public key to verify that the message came from the signer</a:t>
            </a:r>
          </a:p>
          <a:p>
            <a:r>
              <a:rPr lang="en-US" dirty="0" smtClean="0"/>
              <a:t>This works as long as the private keys are kept private</a:t>
            </a:r>
          </a:p>
          <a:p>
            <a:r>
              <a:rPr lang="en-US" dirty="0" smtClean="0"/>
              <a:t>Public keys of compromised private keys need to be revoked</a:t>
            </a:r>
          </a:p>
          <a:p>
            <a:pPr lvl="1"/>
            <a:r>
              <a:rPr lang="en-US" dirty="0" smtClean="0"/>
              <a:t>This is another well known distributed systems problem</a:t>
            </a:r>
            <a:endParaRPr lang="en-US" dirty="0"/>
          </a:p>
        </p:txBody>
      </p:sp>
    </p:spTree>
    <p:extLst>
      <p:ext uri="{BB962C8B-B14F-4D97-AF65-F5344CB8AC3E}">
        <p14:creationId xmlns:p14="http://schemas.microsoft.com/office/powerpoint/2010/main" val="134364086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Cryptographic Hashing</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A </a:t>
            </a:r>
            <a:r>
              <a:rPr lang="en-US" i="1" dirty="0" smtClean="0"/>
              <a:t>hash</a:t>
            </a:r>
            <a:r>
              <a:rPr lang="en-US" dirty="0" smtClean="0"/>
              <a:t> algorithm is a fast mathematical function that generates a unique, hard-to-guess numerical value from a given input </a:t>
            </a:r>
          </a:p>
          <a:p>
            <a:r>
              <a:rPr lang="en-US" dirty="0" smtClean="0"/>
              <a:t>Two messages differing by a single character generate completely different hashes.</a:t>
            </a:r>
          </a:p>
          <a:p>
            <a:r>
              <a:rPr lang="en-US" dirty="0" smtClean="0"/>
              <a:t>Hashes are not reversible: given a value, you can’t easily guess the original input</a:t>
            </a:r>
          </a:p>
          <a:p>
            <a:r>
              <a:rPr lang="en-US" dirty="0" smtClean="0"/>
              <a:t>Hashes are a simple way to verify that data hasn’t been corrupted or modified during transmission</a:t>
            </a:r>
          </a:p>
          <a:p>
            <a:r>
              <a:rPr lang="en-US" dirty="0" smtClean="0"/>
              <a:t>Hashing is often combined with signing</a:t>
            </a:r>
          </a:p>
          <a:p>
            <a:r>
              <a:rPr lang="en-US" dirty="0" smtClean="0"/>
              <a:t>BFT Raft members hash their entries to prove they are correct</a:t>
            </a:r>
          </a:p>
          <a:p>
            <a:pPr lvl="1"/>
            <a:r>
              <a:rPr lang="en-US" dirty="0" smtClean="0"/>
              <a:t>Hash of Log=Hash(</a:t>
            </a:r>
            <a:r>
              <a:rPr lang="en-US" dirty="0" err="1" smtClean="0"/>
              <a:t>Entry_n</a:t>
            </a:r>
            <a:r>
              <a:rPr lang="en-US" dirty="0"/>
              <a:t> </a:t>
            </a:r>
            <a:r>
              <a:rPr lang="en-US" dirty="0" smtClean="0"/>
              <a:t>+ Hash(Entry_(n-1))</a:t>
            </a:r>
          </a:p>
        </p:txBody>
      </p:sp>
    </p:spTree>
    <p:extLst>
      <p:ext uri="{BB962C8B-B14F-4D97-AF65-F5344CB8AC3E}">
        <p14:creationId xmlns:p14="http://schemas.microsoft.com/office/powerpoint/2010/main" val="23633528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Challenges and Further Directions</a:t>
            </a:r>
            <a:endParaRPr lang="en-US" dirty="0"/>
          </a:p>
        </p:txBody>
      </p:sp>
      <p:sp>
        <p:nvSpPr>
          <p:cNvPr id="3" name="Content Placeholder 2"/>
          <p:cNvSpPr>
            <a:spLocks noGrp="1"/>
          </p:cNvSpPr>
          <p:nvPr>
            <p:ph idx="1"/>
          </p:nvPr>
        </p:nvSpPr>
        <p:spPr/>
        <p:txBody>
          <a:bodyPr/>
          <a:lstStyle/>
          <a:p>
            <a:r>
              <a:rPr lang="en-US" dirty="0" smtClean="0"/>
              <a:t>Some general challenges</a:t>
            </a:r>
          </a:p>
          <a:p>
            <a:pPr lvl="1"/>
            <a:r>
              <a:rPr lang="en-US" dirty="0" smtClean="0"/>
              <a:t>Too much security can impact performance</a:t>
            </a:r>
          </a:p>
          <a:p>
            <a:pPr lvl="1"/>
            <a:r>
              <a:rPr lang="en-US" dirty="0" smtClean="0"/>
              <a:t>Increasing the complication of standard operations like leader election can decrease availability and have other unintended consequences</a:t>
            </a:r>
          </a:p>
          <a:p>
            <a:r>
              <a:rPr lang="en-US" dirty="0" smtClean="0"/>
              <a:t>“Practical Byzantine Fault Tolerance” is the place to get started if you want to learn more.</a:t>
            </a:r>
          </a:p>
          <a:p>
            <a:r>
              <a:rPr lang="en-US" dirty="0" smtClean="0"/>
              <a:t>Bitcoin and </a:t>
            </a:r>
            <a:r>
              <a:rPr lang="en-US" dirty="0" err="1" smtClean="0"/>
              <a:t>Blockchain</a:t>
            </a:r>
            <a:r>
              <a:rPr lang="en-US" dirty="0" smtClean="0"/>
              <a:t>	</a:t>
            </a:r>
          </a:p>
          <a:p>
            <a:pPr lvl="1"/>
            <a:r>
              <a:rPr lang="en-US" dirty="0" smtClean="0"/>
              <a:t>A scalable approach for peers to keep a ledger of transactions </a:t>
            </a:r>
          </a:p>
          <a:p>
            <a:pPr lvl="1"/>
            <a:r>
              <a:rPr lang="en-US" dirty="0" smtClean="0"/>
              <a:t>Obviously must be tolerant of forgers and other miscreants</a:t>
            </a:r>
          </a:p>
          <a:p>
            <a:r>
              <a:rPr lang="en-US" dirty="0" smtClean="0"/>
              <a:t>OAuth2 is the basis for many web security operations today</a:t>
            </a:r>
          </a:p>
          <a:p>
            <a:endParaRPr lang="en-US" dirty="0"/>
          </a:p>
        </p:txBody>
      </p:sp>
      <p:sp>
        <p:nvSpPr>
          <p:cNvPr id="4" name="TextBox 3"/>
          <p:cNvSpPr txBox="1"/>
          <p:nvPr/>
        </p:nvSpPr>
        <p:spPr>
          <a:xfrm>
            <a:off x="838200" y="6199095"/>
            <a:ext cx="10515600" cy="52322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algn="ctr"/>
            <a:r>
              <a:rPr lang="en-US" sz="2800" dirty="0" smtClean="0"/>
              <a:t>We’ll cover OAuth2 and OpenID Connect in upcoming lectures</a:t>
            </a:r>
            <a:endParaRPr lang="en-US" sz="2800" dirty="0"/>
          </a:p>
        </p:txBody>
      </p:sp>
    </p:spTree>
    <p:extLst>
      <p:ext uri="{BB962C8B-B14F-4D97-AF65-F5344CB8AC3E}">
        <p14:creationId xmlns:p14="http://schemas.microsoft.com/office/powerpoint/2010/main" val="9717251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2601574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Client-Triggered Timeouts</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Raft elections normally occur when a follower has not received a heartbeat from the leader for a timeout period.</a:t>
            </a:r>
          </a:p>
          <a:p>
            <a:r>
              <a:rPr lang="en-US" dirty="0" smtClean="0"/>
              <a:t>Since any follower can trigger an election, byzantine followers can disrupt the system by continuously sending “vote for me” messages.</a:t>
            </a:r>
          </a:p>
          <a:p>
            <a:r>
              <a:rPr lang="en-US" dirty="0" smtClean="0"/>
              <a:t>Clients can detect this because Raft is unable to commit its messages during an election.</a:t>
            </a:r>
          </a:p>
          <a:p>
            <a:pPr lvl="1"/>
            <a:r>
              <a:rPr lang="en-US" dirty="0" smtClean="0"/>
              <a:t>The old leader is unresponsive</a:t>
            </a:r>
          </a:p>
          <a:p>
            <a:r>
              <a:rPr lang="en-US" dirty="0" smtClean="0"/>
              <a:t>In BFT Raft, clients can also trigger elections.</a:t>
            </a:r>
          </a:p>
          <a:p>
            <a:r>
              <a:rPr lang="en-US" dirty="0" smtClean="0"/>
              <a:t>Client-triggered elections go to all cluster members</a:t>
            </a:r>
          </a:p>
          <a:p>
            <a:pPr lvl="1"/>
            <a:r>
              <a:rPr lang="en-US" dirty="0" smtClean="0"/>
              <a:t>“The leader has failed. There is no leader. You must elect a new leader”</a:t>
            </a:r>
          </a:p>
          <a:p>
            <a:r>
              <a:rPr lang="en-US" dirty="0" smtClean="0"/>
              <a:t>Leader election proceeds as in Raft.  </a:t>
            </a:r>
          </a:p>
          <a:p>
            <a:pPr lvl="1"/>
            <a:r>
              <a:rPr lang="en-US" dirty="0" smtClean="0"/>
              <a:t>Nodes start sending “Vote for me—I did!” messages to the rest of the cluster.</a:t>
            </a:r>
            <a:endParaRPr lang="en-US" dirty="0"/>
          </a:p>
        </p:txBody>
      </p:sp>
      <p:sp>
        <p:nvSpPr>
          <p:cNvPr id="4" name="TextBox 3"/>
          <p:cNvSpPr txBox="1"/>
          <p:nvPr/>
        </p:nvSpPr>
        <p:spPr>
          <a:xfrm>
            <a:off x="838200" y="6158754"/>
            <a:ext cx="10515600" cy="43088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algn="ctr"/>
            <a:r>
              <a:rPr lang="en-US" sz="2200" dirty="0" smtClean="0"/>
              <a:t>Note this assumes the client knows how to contact all the members of the Raft cluster</a:t>
            </a:r>
            <a:endParaRPr lang="en-US" sz="2200" dirty="0"/>
          </a:p>
        </p:txBody>
      </p:sp>
    </p:spTree>
    <p:extLst>
      <p:ext uri="{BB962C8B-B14F-4D97-AF65-F5344CB8AC3E}">
        <p14:creationId xmlns:p14="http://schemas.microsoft.com/office/powerpoint/2010/main" val="172431829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Giving Your Vote</a:t>
            </a:r>
            <a:endParaRPr lang="en-US" dirty="0"/>
          </a:p>
        </p:txBody>
      </p:sp>
      <p:sp>
        <p:nvSpPr>
          <p:cNvPr id="3" name="Content Placeholder 2"/>
          <p:cNvSpPr>
            <a:spLocks noGrp="1"/>
          </p:cNvSpPr>
          <p:nvPr>
            <p:ph idx="1"/>
          </p:nvPr>
        </p:nvSpPr>
        <p:spPr/>
        <p:txBody>
          <a:bodyPr/>
          <a:lstStyle/>
          <a:p>
            <a:r>
              <a:rPr lang="en-US" dirty="0" smtClean="0"/>
              <a:t>Nodes receiving a </a:t>
            </a:r>
            <a:r>
              <a:rPr lang="en-US" dirty="0" err="1" smtClean="0"/>
              <a:t>RequestVote</a:t>
            </a:r>
            <a:r>
              <a:rPr lang="en-US" dirty="0" smtClean="0"/>
              <a:t> message from another node will</a:t>
            </a:r>
          </a:p>
          <a:p>
            <a:pPr lvl="1"/>
            <a:r>
              <a:rPr lang="en-US" dirty="0" smtClean="0"/>
              <a:t>Validate the signature</a:t>
            </a:r>
          </a:p>
          <a:p>
            <a:pPr lvl="1"/>
            <a:r>
              <a:rPr lang="en-US" dirty="0" smtClean="0"/>
              <a:t>Ignore if they have received a valid heartbeat from the leader</a:t>
            </a:r>
          </a:p>
          <a:p>
            <a:pPr lvl="2"/>
            <a:r>
              <a:rPr lang="en-US" dirty="0" smtClean="0"/>
              <a:t>Or else have received a client-instigated message</a:t>
            </a:r>
          </a:p>
          <a:p>
            <a:pPr lvl="1"/>
            <a:r>
              <a:rPr lang="en-US" dirty="0" smtClean="0"/>
              <a:t>Check to see if the new term proposed by the candidate is higher than the recipient’s term</a:t>
            </a:r>
          </a:p>
          <a:p>
            <a:pPr lvl="2"/>
            <a:r>
              <a:rPr lang="en-US" dirty="0" smtClean="0"/>
              <a:t>But ignore candidates with terms very much higher, since these may be rogues</a:t>
            </a:r>
          </a:p>
          <a:p>
            <a:pPr lvl="3"/>
            <a:r>
              <a:rPr lang="en-US" dirty="0" smtClean="0"/>
              <a:t>”You are 1000 terms in advance of me?  I find that hard to believe.”</a:t>
            </a:r>
          </a:p>
          <a:p>
            <a:pPr lvl="1"/>
            <a:r>
              <a:rPr lang="en-US" dirty="0" smtClean="0"/>
              <a:t>Check to see if the candidate sends the term and index of the last committed log</a:t>
            </a:r>
          </a:p>
          <a:p>
            <a:r>
              <a:rPr lang="en-US" dirty="0" smtClean="0"/>
              <a:t>Followers will only vote once during a given term</a:t>
            </a:r>
            <a:endParaRPr lang="en-US" dirty="0"/>
          </a:p>
        </p:txBody>
      </p:sp>
    </p:spTree>
    <p:extLst>
      <p:ext uri="{BB962C8B-B14F-4D97-AF65-F5344CB8AC3E}">
        <p14:creationId xmlns:p14="http://schemas.microsoft.com/office/powerpoint/2010/main" val="32583502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Update Aftermath</a:t>
            </a:r>
            <a:endParaRPr lang="en-US" dirty="0"/>
          </a:p>
        </p:txBody>
      </p:sp>
      <p:sp>
        <p:nvSpPr>
          <p:cNvPr id="3" name="Content Placeholder 2"/>
          <p:cNvSpPr>
            <a:spLocks noGrp="1"/>
          </p:cNvSpPr>
          <p:nvPr>
            <p:ph idx="1"/>
          </p:nvPr>
        </p:nvSpPr>
        <p:spPr/>
        <p:txBody>
          <a:bodyPr>
            <a:normAutofit lnSpcReduction="10000"/>
          </a:bodyPr>
          <a:lstStyle/>
          <a:p>
            <a:r>
              <a:rPr lang="en-US" dirty="0"/>
              <a:t>RAFT doesn’t explicitly tell the obsolete members that </a:t>
            </a:r>
            <a:r>
              <a:rPr lang="en-US" dirty="0" err="1"/>
              <a:t>C_new</a:t>
            </a:r>
            <a:r>
              <a:rPr lang="en-US" dirty="0"/>
              <a:t> is now operating and </a:t>
            </a:r>
            <a:r>
              <a:rPr lang="en-US" dirty="0" err="1"/>
              <a:t>C_old,new</a:t>
            </a:r>
            <a:r>
              <a:rPr lang="en-US" dirty="0"/>
              <a:t> is no longer needed.</a:t>
            </a:r>
          </a:p>
          <a:p>
            <a:r>
              <a:rPr lang="en-US" dirty="0"/>
              <a:t>If the leader is also part of </a:t>
            </a:r>
            <a:r>
              <a:rPr lang="en-US" dirty="0" err="1"/>
              <a:t>C_new</a:t>
            </a:r>
            <a:r>
              <a:rPr lang="en-US" dirty="0"/>
              <a:t>, then the old servers won’t </a:t>
            </a:r>
            <a:r>
              <a:rPr lang="en-US" dirty="0" smtClean="0"/>
              <a:t>get heartbeats or updates from the leader.</a:t>
            </a:r>
          </a:p>
          <a:p>
            <a:r>
              <a:rPr lang="en-US" dirty="0" smtClean="0"/>
              <a:t>If the leader is not part of </a:t>
            </a:r>
            <a:r>
              <a:rPr lang="en-US" dirty="0" err="1" smtClean="0"/>
              <a:t>C_new</a:t>
            </a:r>
            <a:r>
              <a:rPr lang="en-US" dirty="0" smtClean="0"/>
              <a:t>, then it should shut down and </a:t>
            </a:r>
            <a:r>
              <a:rPr lang="en-US" dirty="0" err="1" smtClean="0"/>
              <a:t>C_new</a:t>
            </a:r>
            <a:r>
              <a:rPr lang="en-US" dirty="0" smtClean="0"/>
              <a:t> members elect a new leader.</a:t>
            </a:r>
          </a:p>
          <a:p>
            <a:r>
              <a:rPr lang="en-US" dirty="0" smtClean="0"/>
              <a:t>Old follower may try to elect a new leader, but they hopefully won’t have consensus across </a:t>
            </a:r>
            <a:r>
              <a:rPr lang="en-US" dirty="0" err="1" smtClean="0"/>
              <a:t>C_old,new</a:t>
            </a:r>
            <a:endParaRPr lang="en-US" dirty="0" smtClean="0"/>
          </a:p>
          <a:p>
            <a:r>
              <a:rPr lang="en-US" dirty="0" smtClean="0"/>
              <a:t>This </a:t>
            </a:r>
            <a:r>
              <a:rPr lang="en-US" i="1" dirty="0" smtClean="0"/>
              <a:t>could </a:t>
            </a:r>
            <a:r>
              <a:rPr lang="en-US" dirty="0" smtClean="0"/>
              <a:t>happen if you shrank the cluster dramatically.  </a:t>
            </a:r>
          </a:p>
          <a:p>
            <a:pPr lvl="1"/>
            <a:r>
              <a:rPr lang="en-US" dirty="0" smtClean="0"/>
              <a:t>If you go from 17 to 3 servers, then </a:t>
            </a:r>
            <a:r>
              <a:rPr lang="en-US" dirty="0" err="1" smtClean="0"/>
              <a:t>C_old,new</a:t>
            </a:r>
            <a:r>
              <a:rPr lang="en-US" dirty="0" smtClean="0"/>
              <a:t> is 20 and the required majority is 11, so the lingering </a:t>
            </a:r>
            <a:r>
              <a:rPr lang="en-US" dirty="0" err="1" smtClean="0"/>
              <a:t>C_old,new</a:t>
            </a:r>
            <a:r>
              <a:rPr lang="en-US" dirty="0" smtClean="0"/>
              <a:t> servers could elect their own leader...</a:t>
            </a:r>
            <a:endParaRPr lang="en-US" dirty="0"/>
          </a:p>
          <a:p>
            <a:endParaRPr lang="en-US" dirty="0"/>
          </a:p>
        </p:txBody>
      </p:sp>
    </p:spTree>
    <p:extLst>
      <p:ext uri="{BB962C8B-B14F-4D97-AF65-F5344CB8AC3E}">
        <p14:creationId xmlns:p14="http://schemas.microsoft.com/office/powerpoint/2010/main" val="8525300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2"/>
          <a:stretch>
            <a:fillRect/>
          </a:stretch>
        </p:blipFill>
        <p:spPr>
          <a:xfrm>
            <a:off x="1335645" y="0"/>
            <a:ext cx="9520709" cy="6858000"/>
          </a:xfrm>
          <a:prstGeom prst="rect">
            <a:avLst/>
          </a:prstGeom>
        </p:spPr>
      </p:pic>
    </p:spTree>
    <p:extLst>
      <p:ext uri="{BB962C8B-B14F-4D97-AF65-F5344CB8AC3E}">
        <p14:creationId xmlns:p14="http://schemas.microsoft.com/office/powerpoint/2010/main" val="577761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able 8"/>
          <p:cNvGraphicFramePr>
            <a:graphicFrameLocks noGrp="1"/>
          </p:cNvGraphicFramePr>
          <p:nvPr>
            <p:extLst>
              <p:ext uri="{D42A27DB-BD31-4B8C-83A1-F6EECF244321}">
                <p14:modId xmlns:p14="http://schemas.microsoft.com/office/powerpoint/2010/main" val="1862297372"/>
              </p:ext>
            </p:extLst>
          </p:nvPr>
        </p:nvGraphicFramePr>
        <p:xfrm>
          <a:off x="0" y="0"/>
          <a:ext cx="12192000" cy="6088274"/>
        </p:xfrm>
        <a:graphic>
          <a:graphicData uri="http://schemas.openxmlformats.org/drawingml/2006/table">
            <a:tbl>
              <a:tblPr firstRow="1" bandRow="1">
                <a:tableStyleId>{93296810-A885-4BE3-A3E7-6D5BEEA58F35}</a:tableStyleId>
              </a:tblPr>
              <a:tblGrid>
                <a:gridCol w="1839212"/>
                <a:gridCol w="6904802"/>
                <a:gridCol w="3447986"/>
              </a:tblGrid>
              <a:tr h="565929">
                <a:tc>
                  <a:txBody>
                    <a:bodyPr/>
                    <a:lstStyle/>
                    <a:p>
                      <a:r>
                        <a:rPr lang="en-US" sz="2400" dirty="0" smtClean="0"/>
                        <a:t>Data Model</a:t>
                      </a:r>
                      <a:endParaRPr lang="en-US" sz="2400" dirty="0"/>
                    </a:p>
                  </a:txBody>
                  <a:tcPr/>
                </a:tc>
                <a:tc>
                  <a:txBody>
                    <a:bodyPr/>
                    <a:lstStyle/>
                    <a:p>
                      <a:r>
                        <a:rPr lang="en-US" sz="2400" dirty="0" smtClean="0"/>
                        <a:t>Description</a:t>
                      </a:r>
                      <a:r>
                        <a:rPr lang="en-US" sz="2400" baseline="0" dirty="0" smtClean="0"/>
                        <a:t> and States</a:t>
                      </a:r>
                      <a:endParaRPr lang="en-US" sz="2400" dirty="0"/>
                    </a:p>
                  </a:txBody>
                  <a:tcPr/>
                </a:tc>
                <a:tc>
                  <a:txBody>
                    <a:bodyPr/>
                    <a:lstStyle/>
                    <a:p>
                      <a:r>
                        <a:rPr lang="en-US" sz="2400" dirty="0" smtClean="0"/>
                        <a:t>Components</a:t>
                      </a:r>
                      <a:endParaRPr lang="en-US" sz="2400" dirty="0"/>
                    </a:p>
                  </a:txBody>
                  <a:tcPr/>
                </a:tc>
              </a:tr>
              <a:tr h="1395443">
                <a:tc>
                  <a:txBody>
                    <a:bodyPr/>
                    <a:lstStyle/>
                    <a:p>
                      <a:r>
                        <a:rPr lang="en-US" sz="2400" dirty="0" smtClean="0"/>
                        <a:t>Experiment</a:t>
                      </a:r>
                      <a:endParaRPr lang="en-US" sz="2400" dirty="0"/>
                    </a:p>
                  </a:txBody>
                  <a:tcPr/>
                </a:tc>
                <a:tc>
                  <a:txBody>
                    <a:bodyPr/>
                    <a:lstStyle/>
                    <a:p>
                      <a:r>
                        <a:rPr lang="en-US" sz="2400" dirty="0" smtClean="0"/>
                        <a:t>Records</a:t>
                      </a:r>
                      <a:r>
                        <a:rPr lang="en-US" sz="2400" baseline="0" dirty="0" smtClean="0"/>
                        <a:t> metadata for one or more job submissions.  These evolve through states (submitted, executing, completed). Experiments can be shared.</a:t>
                      </a:r>
                      <a:endParaRPr lang="en-US" sz="2400" dirty="0"/>
                    </a:p>
                  </a:txBody>
                  <a:tcPr/>
                </a:tc>
                <a:tc>
                  <a:txBody>
                    <a:bodyPr/>
                    <a:lstStyle/>
                    <a:p>
                      <a:r>
                        <a:rPr lang="en-US" sz="2400" dirty="0" smtClean="0"/>
                        <a:t>Registry, Task Executor, Sharing</a:t>
                      </a:r>
                      <a:r>
                        <a:rPr lang="en-US" sz="2400" baseline="0" dirty="0" smtClean="0"/>
                        <a:t> Service</a:t>
                      </a:r>
                      <a:endParaRPr lang="en-US" sz="2400" dirty="0"/>
                    </a:p>
                  </a:txBody>
                  <a:tcPr/>
                </a:tc>
              </a:tr>
              <a:tr h="565929">
                <a:tc>
                  <a:txBody>
                    <a:bodyPr/>
                    <a:lstStyle/>
                    <a:p>
                      <a:r>
                        <a:rPr lang="en-US" sz="2400" dirty="0" smtClean="0"/>
                        <a:t>Project</a:t>
                      </a:r>
                      <a:endParaRPr lang="en-US" sz="2400" dirty="0"/>
                    </a:p>
                  </a:txBody>
                  <a:tcPr/>
                </a:tc>
                <a:tc>
                  <a:txBody>
                    <a:bodyPr/>
                    <a:lstStyle/>
                    <a:p>
                      <a:r>
                        <a:rPr lang="en-US" sz="2400" dirty="0" smtClean="0"/>
                        <a:t>These contain</a:t>
                      </a:r>
                      <a:r>
                        <a:rPr lang="en-US" sz="2400" baseline="0" dirty="0" smtClean="0"/>
                        <a:t> experiments.  Projects can be shared.</a:t>
                      </a:r>
                      <a:endParaRPr lang="en-US" sz="2400" dirty="0"/>
                    </a:p>
                  </a:txBody>
                  <a:tcPr/>
                </a:tc>
                <a:tc>
                  <a:txBody>
                    <a:bodyPr/>
                    <a:lstStyle/>
                    <a:p>
                      <a:r>
                        <a:rPr lang="en-US" sz="2400" dirty="0" smtClean="0"/>
                        <a:t>Registry, Sharing Service</a:t>
                      </a:r>
                      <a:endParaRPr lang="en-US" sz="2400" dirty="0"/>
                    </a:p>
                  </a:txBody>
                  <a:tcPr/>
                </a:tc>
              </a:tr>
              <a:tr h="976810">
                <a:tc>
                  <a:txBody>
                    <a:bodyPr/>
                    <a:lstStyle/>
                    <a:p>
                      <a:r>
                        <a:rPr lang="en-US" sz="2400" dirty="0" smtClean="0"/>
                        <a:t>Application Description</a:t>
                      </a:r>
                      <a:endParaRPr lang="en-US" sz="2400" dirty="0"/>
                    </a:p>
                  </a:txBody>
                  <a:tcPr/>
                </a:tc>
                <a:tc>
                  <a:txBody>
                    <a:bodyPr/>
                    <a:lstStyle/>
                    <a:p>
                      <a:r>
                        <a:rPr lang="en-US" sz="2400" dirty="0" smtClean="0"/>
                        <a:t>Machine</a:t>
                      </a:r>
                      <a:r>
                        <a:rPr lang="en-US" sz="2400" baseline="0" dirty="0" smtClean="0"/>
                        <a:t> independent information on </a:t>
                      </a:r>
                      <a:r>
                        <a:rPr lang="en-US" sz="2400" dirty="0" smtClean="0"/>
                        <a:t>how the application is run.  Can</a:t>
                      </a:r>
                      <a:r>
                        <a:rPr lang="en-US" sz="2400" baseline="0" dirty="0" smtClean="0"/>
                        <a:t> be added and updated. Sharing coming soon.</a:t>
                      </a:r>
                      <a:endParaRPr lang="en-US" sz="2400" dirty="0"/>
                    </a:p>
                  </a:txBody>
                  <a:tcPr/>
                </a:tc>
                <a:tc>
                  <a:txBody>
                    <a:bodyPr/>
                    <a:lstStyle/>
                    <a:p>
                      <a:r>
                        <a:rPr lang="en-US" sz="2400" dirty="0" smtClean="0"/>
                        <a:t>Registry,</a:t>
                      </a:r>
                      <a:r>
                        <a:rPr lang="en-US" sz="2400" baseline="0" dirty="0" smtClean="0"/>
                        <a:t> Sharing Service</a:t>
                      </a:r>
                      <a:endParaRPr lang="en-US" sz="2400" dirty="0"/>
                    </a:p>
                  </a:txBody>
                  <a:tcPr/>
                </a:tc>
              </a:tr>
              <a:tr h="1395443">
                <a:tc>
                  <a:txBody>
                    <a:bodyPr/>
                    <a:lstStyle/>
                    <a:p>
                      <a:r>
                        <a:rPr lang="en-US" sz="2400" dirty="0" smtClean="0"/>
                        <a:t>Application Interface</a:t>
                      </a:r>
                      <a:endParaRPr lang="en-US" sz="2400" dirty="0"/>
                    </a:p>
                  </a:txBody>
                  <a:tcPr/>
                </a:tc>
                <a:tc>
                  <a:txBody>
                    <a:bodyPr/>
                    <a:lstStyle/>
                    <a:p>
                      <a:r>
                        <a:rPr lang="en-US" sz="2400" dirty="0" smtClean="0"/>
                        <a:t>Deployment specific information on how an application</a:t>
                      </a:r>
                      <a:r>
                        <a:rPr lang="en-US" sz="2400" baseline="0" dirty="0" smtClean="0"/>
                        <a:t> is executed on a computing resource.  Can be added and updated. Sharing coming soon.</a:t>
                      </a:r>
                      <a:endParaRPr lang="en-US" sz="2400" dirty="0"/>
                    </a:p>
                  </a:txBody>
                  <a:tcPr/>
                </a:tc>
                <a:tc>
                  <a:txBody>
                    <a:bodyPr/>
                    <a:lstStyle/>
                    <a:p>
                      <a:r>
                        <a:rPr lang="en-US" sz="2400" dirty="0" smtClean="0"/>
                        <a:t>Registry, Sharing Service</a:t>
                      </a:r>
                      <a:endParaRPr lang="en-US" sz="2400" dirty="0"/>
                    </a:p>
                  </a:txBody>
                  <a:tcPr/>
                </a:tc>
              </a:tr>
              <a:tr h="976810">
                <a:tc>
                  <a:txBody>
                    <a:bodyPr/>
                    <a:lstStyle/>
                    <a:p>
                      <a:r>
                        <a:rPr lang="en-US" sz="2400" dirty="0" smtClean="0"/>
                        <a:t>Compute Resource</a:t>
                      </a:r>
                      <a:endParaRPr lang="en-US" sz="2400" dirty="0"/>
                    </a:p>
                  </a:txBody>
                  <a:tcPr/>
                </a:tc>
                <a:tc>
                  <a:txBody>
                    <a:bodyPr/>
                    <a:lstStyle/>
                    <a:p>
                      <a:r>
                        <a:rPr lang="en-US" sz="2400" dirty="0" smtClean="0"/>
                        <a:t>Information on a particular computing resource.  Can be added and updated.</a:t>
                      </a:r>
                      <a:r>
                        <a:rPr lang="en-US" sz="2400" baseline="0" dirty="0" smtClean="0"/>
                        <a:t> Sharing coming soon.</a:t>
                      </a:r>
                      <a:endParaRPr lang="en-US" sz="2400" dirty="0"/>
                    </a:p>
                  </a:txBody>
                  <a:tcPr/>
                </a:tc>
                <a:tc>
                  <a:txBody>
                    <a:bodyPr/>
                    <a:lstStyle/>
                    <a:p>
                      <a:r>
                        <a:rPr lang="en-US" sz="2400" dirty="0" smtClean="0"/>
                        <a:t>Registry, Sharing Service</a:t>
                      </a:r>
                      <a:endParaRPr lang="en-US" sz="2400" dirty="0"/>
                    </a:p>
                  </a:txBody>
                  <a:tcPr/>
                </a:tc>
              </a:tr>
            </a:tbl>
          </a:graphicData>
        </a:graphic>
      </p:graphicFrame>
      <p:sp>
        <p:nvSpPr>
          <p:cNvPr id="10" name="TextBox 9"/>
          <p:cNvSpPr txBox="1"/>
          <p:nvPr/>
        </p:nvSpPr>
        <p:spPr>
          <a:xfrm>
            <a:off x="0" y="6001885"/>
            <a:ext cx="12192000" cy="83099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algn="ctr"/>
            <a:r>
              <a:rPr lang="en-US" sz="2400" dirty="0" err="1" smtClean="0"/>
              <a:t>Microservices</a:t>
            </a:r>
            <a:r>
              <a:rPr lang="en-US" sz="2400" dirty="0" smtClean="0"/>
              <a:t> can split state data across many different services.  How do you update these services in a continuous deployment scenario?</a:t>
            </a:r>
            <a:endParaRPr lang="en-US" sz="2400" dirty="0"/>
          </a:p>
        </p:txBody>
      </p:sp>
    </p:spTree>
    <p:extLst>
      <p:ext uri="{BB962C8B-B14F-4D97-AF65-F5344CB8AC3E}">
        <p14:creationId xmlns:p14="http://schemas.microsoft.com/office/powerpoint/2010/main" val="3449198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Airavata Components </a:t>
            </a:r>
            <a:r>
              <a:rPr lang="en-US" dirty="0" smtClean="0"/>
              <a:t>As Log </a:t>
            </a:r>
            <a:r>
              <a:rPr lang="en-US" dirty="0" smtClean="0"/>
              <a:t>Clients</a:t>
            </a:r>
            <a:endParaRPr lang="en-US" dirty="0"/>
          </a:p>
        </p:txBody>
      </p:sp>
      <p:sp>
        <p:nvSpPr>
          <p:cNvPr id="4" name="Content Placeholder 3"/>
          <p:cNvSpPr>
            <a:spLocks noGrp="1"/>
          </p:cNvSpPr>
          <p:nvPr>
            <p:ph idx="1"/>
          </p:nvPr>
        </p:nvSpPr>
        <p:spPr/>
        <p:txBody>
          <a:bodyPr>
            <a:normAutofit/>
          </a:bodyPr>
          <a:lstStyle/>
          <a:p>
            <a:r>
              <a:rPr lang="en-US" dirty="0" smtClean="0"/>
              <a:t>Airavata Catalogs must </a:t>
            </a:r>
            <a:r>
              <a:rPr lang="en-US" dirty="0" smtClean="0"/>
              <a:t>be </a:t>
            </a:r>
            <a:r>
              <a:rPr lang="en-US" dirty="0" smtClean="0"/>
              <a:t>highly available </a:t>
            </a:r>
            <a:r>
              <a:rPr lang="en-US" dirty="0" smtClean="0"/>
              <a:t>and </a:t>
            </a:r>
            <a:r>
              <a:rPr lang="en-US" dirty="0" smtClean="0"/>
              <a:t>must </a:t>
            </a:r>
            <a:r>
              <a:rPr lang="en-US" dirty="0" smtClean="0"/>
              <a:t>provide consistent information about the objects </a:t>
            </a:r>
            <a:r>
              <a:rPr lang="en-US" dirty="0" smtClean="0"/>
              <a:t>they </a:t>
            </a:r>
            <a:r>
              <a:rPr lang="en-US" dirty="0" smtClean="0"/>
              <a:t>contain.</a:t>
            </a:r>
            <a:endParaRPr lang="en-US" dirty="0" smtClean="0"/>
          </a:p>
          <a:p>
            <a:pPr lvl="1"/>
            <a:r>
              <a:rPr lang="en-US" dirty="0" smtClean="0"/>
              <a:t>So </a:t>
            </a:r>
            <a:r>
              <a:rPr lang="en-US" dirty="0" smtClean="0"/>
              <a:t>they are </a:t>
            </a:r>
            <a:r>
              <a:rPr lang="en-US" dirty="0" smtClean="0"/>
              <a:t>goods </a:t>
            </a:r>
            <a:r>
              <a:rPr lang="en-US" dirty="0" smtClean="0"/>
              <a:t>candidate for Raft-like protocols</a:t>
            </a:r>
          </a:p>
          <a:p>
            <a:r>
              <a:rPr lang="en-US" dirty="0" smtClean="0"/>
              <a:t>The Airavata Registry stores a lot of info, but it is not the Airavata’s state machine.</a:t>
            </a:r>
          </a:p>
          <a:p>
            <a:pPr lvl="1"/>
            <a:r>
              <a:rPr lang="en-US" dirty="0" smtClean="0"/>
              <a:t>We should think of it as a client to the log system</a:t>
            </a:r>
          </a:p>
          <a:p>
            <a:pPr lvl="1"/>
            <a:r>
              <a:rPr lang="en-US" dirty="0" smtClean="0"/>
              <a:t>Overall system state is split between multiple </a:t>
            </a:r>
            <a:r>
              <a:rPr lang="en-US" dirty="0" smtClean="0"/>
              <a:t>services</a:t>
            </a:r>
            <a:endParaRPr lang="en-US" dirty="0" smtClean="0"/>
          </a:p>
        </p:txBody>
      </p:sp>
    </p:spTree>
    <p:extLst>
      <p:ext uri="{BB962C8B-B14F-4D97-AF65-F5344CB8AC3E}">
        <p14:creationId xmlns:p14="http://schemas.microsoft.com/office/powerpoint/2010/main" val="9739686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Kafka, RAFT, and Apache Airavata</a:t>
            </a:r>
            <a:endParaRPr lang="en-US" dirty="0"/>
          </a:p>
        </p:txBody>
      </p:sp>
      <p:sp>
        <p:nvSpPr>
          <p:cNvPr id="3" name="Content Placeholder 2"/>
          <p:cNvSpPr>
            <a:spLocks noGrp="1"/>
          </p:cNvSpPr>
          <p:nvPr>
            <p:ph idx="1"/>
          </p:nvPr>
        </p:nvSpPr>
        <p:spPr/>
        <p:txBody>
          <a:bodyPr/>
          <a:lstStyle/>
          <a:p>
            <a:r>
              <a:rPr lang="en-US" dirty="0"/>
              <a:t>Kafka, for instance, is a good implementation for a logging service.</a:t>
            </a:r>
          </a:p>
          <a:p>
            <a:pPr lvl="1"/>
            <a:r>
              <a:rPr lang="en-US" dirty="0"/>
              <a:t>We could use Kafka as our state machine</a:t>
            </a:r>
          </a:p>
          <a:p>
            <a:r>
              <a:rPr lang="en-US" dirty="0"/>
              <a:t>Airavata Registry catalogs need to perform a lot of DB operations (search, join, </a:t>
            </a:r>
            <a:r>
              <a:rPr lang="en-US" dirty="0" err="1"/>
              <a:t>etc</a:t>
            </a:r>
            <a:r>
              <a:rPr lang="en-US" dirty="0"/>
              <a:t>) so these are not directly implemented with Kafka</a:t>
            </a:r>
          </a:p>
          <a:p>
            <a:r>
              <a:rPr lang="en-US" dirty="0"/>
              <a:t>But </a:t>
            </a:r>
            <a:r>
              <a:rPr lang="en-US" dirty="0" err="1"/>
              <a:t>stateful</a:t>
            </a:r>
            <a:r>
              <a:rPr lang="en-US" dirty="0"/>
              <a:t> clients like the Registry may also want to implement Raft’s consensus protocol as a way of selecting new leaders.</a:t>
            </a:r>
          </a:p>
          <a:p>
            <a:endParaRPr lang="en-US" dirty="0"/>
          </a:p>
        </p:txBody>
      </p:sp>
      <p:sp>
        <p:nvSpPr>
          <p:cNvPr id="4" name="TextBox 3"/>
          <p:cNvSpPr txBox="1"/>
          <p:nvPr/>
        </p:nvSpPr>
        <p:spPr>
          <a:xfrm>
            <a:off x="838200" y="6027003"/>
            <a:ext cx="10515600" cy="83099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algn="ctr"/>
            <a:r>
              <a:rPr lang="en-US" sz="2400" dirty="0" smtClean="0"/>
              <a:t>This is a thought exercise but would be a good subject for an independent study project or similar.</a:t>
            </a:r>
            <a:endParaRPr lang="en-US" sz="2400" dirty="0"/>
          </a:p>
        </p:txBody>
      </p:sp>
    </p:spTree>
    <p:extLst>
      <p:ext uri="{BB962C8B-B14F-4D97-AF65-F5344CB8AC3E}">
        <p14:creationId xmlns:p14="http://schemas.microsoft.com/office/powerpoint/2010/main" val="11502681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Raft-</a:t>
            </a:r>
            <a:r>
              <a:rPr lang="en-US" dirty="0" err="1" smtClean="0"/>
              <a:t>ful</a:t>
            </a:r>
            <a:r>
              <a:rPr lang="en-US" dirty="0" smtClean="0"/>
              <a:t> Registry</a:t>
            </a:r>
            <a:endParaRPr lang="en-US" dirty="0"/>
          </a:p>
        </p:txBody>
      </p:sp>
      <p:sp>
        <p:nvSpPr>
          <p:cNvPr id="3" name="Content Placeholder 2"/>
          <p:cNvSpPr>
            <a:spLocks noGrp="1"/>
          </p:cNvSpPr>
          <p:nvPr>
            <p:ph idx="1"/>
          </p:nvPr>
        </p:nvSpPr>
        <p:spPr>
          <a:xfrm>
            <a:off x="838200" y="1700365"/>
            <a:ext cx="5266765" cy="4956454"/>
          </a:xfrm>
        </p:spPr>
        <p:txBody>
          <a:bodyPr>
            <a:normAutofit lnSpcReduction="10000"/>
          </a:bodyPr>
          <a:lstStyle/>
          <a:p>
            <a:r>
              <a:rPr lang="en-US" dirty="0" smtClean="0"/>
              <a:t>The Registry </a:t>
            </a:r>
            <a:r>
              <a:rPr lang="en-US" dirty="0" smtClean="0"/>
              <a:t>is </a:t>
            </a:r>
            <a:r>
              <a:rPr lang="en-US" dirty="0" smtClean="0"/>
              <a:t>a frontend to a </a:t>
            </a:r>
            <a:r>
              <a:rPr lang="en-US" dirty="0" err="1" smtClean="0"/>
              <a:t>MariaDB</a:t>
            </a:r>
            <a:r>
              <a:rPr lang="en-US" dirty="0" smtClean="0"/>
              <a:t> database.</a:t>
            </a:r>
          </a:p>
          <a:p>
            <a:r>
              <a:rPr lang="en-US" dirty="0" smtClean="0"/>
              <a:t>Imagine a </a:t>
            </a:r>
            <a:r>
              <a:rPr lang="en-US" dirty="0" err="1" smtClean="0"/>
              <a:t>dockerized</a:t>
            </a:r>
            <a:r>
              <a:rPr lang="en-US" dirty="0" smtClean="0"/>
              <a:t> Registry with multiple instances on various VMs.</a:t>
            </a:r>
          </a:p>
          <a:p>
            <a:r>
              <a:rPr lang="en-US" dirty="0" smtClean="0"/>
              <a:t>The Registry could use a Raft-like approach for committing incoming messages, determining leaders, and interacting with other Airavata components. </a:t>
            </a:r>
          </a:p>
          <a:p>
            <a:r>
              <a:rPr lang="en-US" dirty="0" smtClean="0"/>
              <a:t>This has other interesting applications besides fault tolerance</a:t>
            </a:r>
            <a:endParaRPr lang="en-US" dirty="0"/>
          </a:p>
        </p:txBody>
      </p:sp>
      <p:sp>
        <p:nvSpPr>
          <p:cNvPr id="4" name="Rectangle 3"/>
          <p:cNvSpPr/>
          <p:nvPr/>
        </p:nvSpPr>
        <p:spPr>
          <a:xfrm>
            <a:off x="6750423" y="1819835"/>
            <a:ext cx="1775011" cy="121023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Registry Follower</a:t>
            </a:r>
            <a:endParaRPr lang="en-US" dirty="0"/>
          </a:p>
        </p:txBody>
      </p:sp>
      <p:sp>
        <p:nvSpPr>
          <p:cNvPr id="5" name="Rectangle 4"/>
          <p:cNvSpPr/>
          <p:nvPr/>
        </p:nvSpPr>
        <p:spPr>
          <a:xfrm>
            <a:off x="6750422" y="3624245"/>
            <a:ext cx="1775011" cy="121023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Registry Leader</a:t>
            </a:r>
            <a:endParaRPr lang="en-US" dirty="0"/>
          </a:p>
        </p:txBody>
      </p:sp>
      <p:sp>
        <p:nvSpPr>
          <p:cNvPr id="6" name="Rectangle 5"/>
          <p:cNvSpPr/>
          <p:nvPr/>
        </p:nvSpPr>
        <p:spPr>
          <a:xfrm>
            <a:off x="6750423" y="5446585"/>
            <a:ext cx="1775011" cy="121023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Registry Follower</a:t>
            </a:r>
            <a:endParaRPr lang="en-US" dirty="0"/>
          </a:p>
        </p:txBody>
      </p:sp>
      <p:sp>
        <p:nvSpPr>
          <p:cNvPr id="7" name="Oval 6"/>
          <p:cNvSpPr/>
          <p:nvPr/>
        </p:nvSpPr>
        <p:spPr>
          <a:xfrm>
            <a:off x="10206318" y="1819835"/>
            <a:ext cx="1465729" cy="1210235"/>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smtClean="0"/>
              <a:t>Other Airavata Comps</a:t>
            </a:r>
            <a:endParaRPr lang="en-US" dirty="0"/>
          </a:p>
        </p:txBody>
      </p:sp>
      <p:sp>
        <p:nvSpPr>
          <p:cNvPr id="8" name="Oval 7"/>
          <p:cNvSpPr/>
          <p:nvPr/>
        </p:nvSpPr>
        <p:spPr>
          <a:xfrm>
            <a:off x="10206316" y="3624244"/>
            <a:ext cx="1465729" cy="1210235"/>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Other Airavata Comps</a:t>
            </a:r>
          </a:p>
        </p:txBody>
      </p:sp>
      <p:sp>
        <p:nvSpPr>
          <p:cNvPr id="9" name="Oval 8"/>
          <p:cNvSpPr/>
          <p:nvPr/>
        </p:nvSpPr>
        <p:spPr>
          <a:xfrm>
            <a:off x="10206317" y="5446584"/>
            <a:ext cx="1465729" cy="1210235"/>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Other Airavata Comps</a:t>
            </a:r>
          </a:p>
        </p:txBody>
      </p:sp>
      <p:cxnSp>
        <p:nvCxnSpPr>
          <p:cNvPr id="11" name="Straight Arrow Connector 10"/>
          <p:cNvCxnSpPr>
            <a:stCxn id="7" idx="2"/>
            <a:endCxn id="5" idx="3"/>
          </p:cNvCxnSpPr>
          <p:nvPr/>
        </p:nvCxnSpPr>
        <p:spPr>
          <a:xfrm flipH="1">
            <a:off x="8525433" y="2424953"/>
            <a:ext cx="1680885" cy="180441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8" idx="2"/>
            <a:endCxn id="5" idx="3"/>
          </p:cNvCxnSpPr>
          <p:nvPr/>
        </p:nvCxnSpPr>
        <p:spPr>
          <a:xfrm flipH="1">
            <a:off x="8525433" y="4229362"/>
            <a:ext cx="1680883" cy="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9" idx="2"/>
            <a:endCxn id="5" idx="3"/>
          </p:cNvCxnSpPr>
          <p:nvPr/>
        </p:nvCxnSpPr>
        <p:spPr>
          <a:xfrm flipH="1" flipV="1">
            <a:off x="8525433" y="4229363"/>
            <a:ext cx="1680884" cy="182233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6" idx="0"/>
            <a:endCxn id="5" idx="2"/>
          </p:cNvCxnSpPr>
          <p:nvPr/>
        </p:nvCxnSpPr>
        <p:spPr>
          <a:xfrm flipH="1" flipV="1">
            <a:off x="7637928" y="4834480"/>
            <a:ext cx="1" cy="61210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5" idx="0"/>
            <a:endCxn id="4" idx="2"/>
          </p:cNvCxnSpPr>
          <p:nvPr/>
        </p:nvCxnSpPr>
        <p:spPr>
          <a:xfrm flipV="1">
            <a:off x="7637928" y="3030070"/>
            <a:ext cx="1" cy="59417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177066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GACourseTemplate" id="{2FBFFBEA-BD8E-7B41-8A8D-F4A7901D3CE2}" vid="{5D37C0E1-A4D7-574A-AC9A-B2EABB61A09E}"/>
    </a:ext>
  </a:extLst>
</a:theme>
</file>

<file path=ppt/theme/theme2.xml><?xml version="1.0" encoding="utf-8"?>
<a:theme xmlns:a="http://schemas.openxmlformats.org/drawingml/2006/main" name="Default Design">
  <a:themeElements>
    <a:clrScheme name="JO Colors">
      <a:dk1>
        <a:srgbClr val="000000"/>
      </a:dk1>
      <a:lt1>
        <a:srgbClr val="FFFFFF"/>
      </a:lt1>
      <a:dk2>
        <a:srgbClr val="1F4899"/>
      </a:dk2>
      <a:lt2>
        <a:srgbClr val="7F7F7F"/>
      </a:lt2>
      <a:accent1>
        <a:srgbClr val="0B590B"/>
      </a:accent1>
      <a:accent2>
        <a:srgbClr val="E1FFE1"/>
      </a:accent2>
      <a:accent3>
        <a:srgbClr val="DEE7F8"/>
      </a:accent3>
      <a:accent4>
        <a:srgbClr val="A5001E"/>
      </a:accent4>
      <a:accent5>
        <a:srgbClr val="FFFFB9"/>
      </a:accent5>
      <a:accent6>
        <a:srgbClr val="844F1A"/>
      </a:accent6>
      <a:hlink>
        <a:srgbClr val="005239"/>
      </a:hlink>
      <a:folHlink>
        <a:srgbClr val="A5001E"/>
      </a:folHlink>
    </a:clrScheme>
    <a:fontScheme name="Default Design">
      <a:majorFont>
        <a:latin typeface="Verdana"/>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2">
          <a:schemeClr val="dk1"/>
        </a:lnRef>
        <a:fillRef idx="1">
          <a:schemeClr val="lt1"/>
        </a:fillRef>
        <a:effectRef idx="0">
          <a:schemeClr val="dk1"/>
        </a:effectRef>
        <a:fontRef idx="minor">
          <a:schemeClr val="dk1"/>
        </a:fontRef>
      </a:style>
    </a:spDef>
    <a:lnDef>
      <a:spPr>
        <a:ln w="19050" cap="rnd"/>
        <a:effectLst/>
      </a:spPr>
      <a:bodyPr/>
      <a:lstStyle/>
      <a:style>
        <a:lnRef idx="2">
          <a:schemeClr val="dk1"/>
        </a:lnRef>
        <a:fillRef idx="0">
          <a:schemeClr val="dk1"/>
        </a:fillRef>
        <a:effectRef idx="1">
          <a:schemeClr val="dk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A5001E"/>
        </a:folHlink>
      </a:clrScheme>
      <a:clrMap bg1="lt1" tx1="dk1" bg2="lt2" tx2="dk2" accent1="accent1" accent2="accent2" accent3="accent3" accent4="accent4" accent5="accent5" accent6="accent6" hlink="hlink" folHlink="folHlink"/>
    </a:extraClrScheme>
    <a:extraClrScheme>
      <a:clrScheme name="Default Design 14">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5239"/>
        </a:hlink>
        <a:folHlink>
          <a:srgbClr val="A5001E"/>
        </a:folHlink>
      </a:clrScheme>
      <a:clrMap bg1="lt1" tx1="dk1" bg2="lt2" tx2="dk2" accent1="accent1" accent2="accent2" accent3="accent3" accent4="accent4" accent5="accent5" accent6="accent6" hlink="hlink" folHlink="folHlink"/>
    </a:extraClrScheme>
    <a:extraClrScheme>
      <a:clrScheme name="Default Design 15">
        <a:dk1>
          <a:srgbClr val="000000"/>
        </a:dk1>
        <a:lt1>
          <a:srgbClr val="FFFFFF"/>
        </a:lt1>
        <a:dk2>
          <a:srgbClr val="000000"/>
        </a:dk2>
        <a:lt2>
          <a:srgbClr val="808080"/>
        </a:lt2>
        <a:accent1>
          <a:srgbClr val="D5EAFF"/>
        </a:accent1>
        <a:accent2>
          <a:srgbClr val="333399"/>
        </a:accent2>
        <a:accent3>
          <a:srgbClr val="FFFFFF"/>
        </a:accent3>
        <a:accent4>
          <a:srgbClr val="000000"/>
        </a:accent4>
        <a:accent5>
          <a:srgbClr val="E7F3FF"/>
        </a:accent5>
        <a:accent6>
          <a:srgbClr val="2D2D8A"/>
        </a:accent6>
        <a:hlink>
          <a:srgbClr val="005239"/>
        </a:hlink>
        <a:folHlink>
          <a:srgbClr val="A5001E"/>
        </a:folHlink>
      </a:clrScheme>
      <a:clrMap bg1="lt1" tx1="dk1" bg2="lt2" tx2="dk2" accent1="accent1" accent2="accent2" accent3="accent3" accent4="accent4" accent5="accent5" accent6="accent6" hlink="hlink" folHlink="folHlink"/>
    </a:extraClrScheme>
    <a:extraClrScheme>
      <a:clrScheme name="Default Design 16">
        <a:dk1>
          <a:srgbClr val="000000"/>
        </a:dk1>
        <a:lt1>
          <a:srgbClr val="FFFFFF"/>
        </a:lt1>
        <a:dk2>
          <a:srgbClr val="000000"/>
        </a:dk2>
        <a:lt2>
          <a:srgbClr val="808080"/>
        </a:lt2>
        <a:accent1>
          <a:srgbClr val="D5EAFF"/>
        </a:accent1>
        <a:accent2>
          <a:srgbClr val="0050A0"/>
        </a:accent2>
        <a:accent3>
          <a:srgbClr val="FFFFFF"/>
        </a:accent3>
        <a:accent4>
          <a:srgbClr val="000000"/>
        </a:accent4>
        <a:accent5>
          <a:srgbClr val="E7F3FF"/>
        </a:accent5>
        <a:accent6>
          <a:srgbClr val="004891"/>
        </a:accent6>
        <a:hlink>
          <a:srgbClr val="005239"/>
        </a:hlink>
        <a:folHlink>
          <a:srgbClr val="A5001E"/>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SGACourseTemplate</Template>
  <TotalTime>2996</TotalTime>
  <Words>3531</Words>
  <Application>Microsoft Macintosh PowerPoint</Application>
  <PresentationFormat>Widescreen</PresentationFormat>
  <Paragraphs>403</Paragraphs>
  <Slides>47</Slides>
  <Notes>4</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47</vt:i4>
      </vt:variant>
    </vt:vector>
  </HeadingPairs>
  <TitlesOfParts>
    <vt:vector size="54" baseType="lpstr">
      <vt:lpstr>Calibri</vt:lpstr>
      <vt:lpstr>Calibri Light</vt:lpstr>
      <vt:lpstr>Verdana</vt:lpstr>
      <vt:lpstr>Wingdings</vt:lpstr>
      <vt:lpstr>Arial</vt:lpstr>
      <vt:lpstr>Office Theme</vt:lpstr>
      <vt:lpstr>Default Design</vt:lpstr>
      <vt:lpstr>Advanced Raft Topics for Science Gateways</vt:lpstr>
      <vt:lpstr>Raft Recap</vt:lpstr>
      <vt:lpstr>PowerPoint Presentation</vt:lpstr>
      <vt:lpstr>Logs and Airavata</vt:lpstr>
      <vt:lpstr>PowerPoint Presentation</vt:lpstr>
      <vt:lpstr>PowerPoint Presentation</vt:lpstr>
      <vt:lpstr>Airavata Components As Log Clients</vt:lpstr>
      <vt:lpstr>Kafka, RAFT, and Apache Airavata</vt:lpstr>
      <vt:lpstr>A Raft-ful Registry</vt:lpstr>
      <vt:lpstr>Raft Cluster Membership Changes</vt:lpstr>
      <vt:lpstr>Updating Raft Clusters</vt:lpstr>
      <vt:lpstr>“Rolling update – Deploy without downtime”</vt:lpstr>
      <vt:lpstr>PowerPoint Presentation</vt:lpstr>
      <vt:lpstr>Updating RAFT Configurations</vt:lpstr>
      <vt:lpstr>But You Have to Be Careful!</vt:lpstr>
      <vt:lpstr>Raft Configuration Changes</vt:lpstr>
      <vt:lpstr>The Raft Configuration Update Approach</vt:lpstr>
      <vt:lpstr>Joint Consensus in Raft</vt:lpstr>
      <vt:lpstr>PowerPoint Presentation</vt:lpstr>
      <vt:lpstr>Raft Uses Raft to Update Raft</vt:lpstr>
      <vt:lpstr>We Now Have a Joint Configuration</vt:lpstr>
      <vt:lpstr>Making the Switch to C_new</vt:lpstr>
      <vt:lpstr>Wrapping Up</vt:lpstr>
      <vt:lpstr>Issue #1: Bringing New Servers Up to State</vt:lpstr>
      <vt:lpstr>Issue #2: C_old,new Leaders May Not Be Part of C_new</vt:lpstr>
      <vt:lpstr>Final Thoughts on Continuous Deployment</vt:lpstr>
      <vt:lpstr>Log Compaction</vt:lpstr>
      <vt:lpstr>Raft Log Compaction</vt:lpstr>
      <vt:lpstr>Snapshotting</vt:lpstr>
      <vt:lpstr>Raft Log Compaction</vt:lpstr>
      <vt:lpstr>Leader-Specified Snapshots</vt:lpstr>
      <vt:lpstr>Snapshot Updates Situation #1</vt:lpstr>
      <vt:lpstr>Snapshot Updates Situation #2</vt:lpstr>
      <vt:lpstr>Byzantine Failures and Raft</vt:lpstr>
      <vt:lpstr>Byzantine Failures</vt:lpstr>
      <vt:lpstr>Byzantine Leader Election Failures</vt:lpstr>
      <vt:lpstr>Byzantine Log Replication Failures: the Bad Boss Problem</vt:lpstr>
      <vt:lpstr>The solution to Byzantine failures looks a lot like network security</vt:lpstr>
      <vt:lpstr>Strategies for Byzantine Fault Tolerance (BFT) </vt:lpstr>
      <vt:lpstr>BFT Raft Quora</vt:lpstr>
      <vt:lpstr>Public Key Infrastructure</vt:lpstr>
      <vt:lpstr>Cryptographic Hashing</vt:lpstr>
      <vt:lpstr>Challenges and Further Directions</vt:lpstr>
      <vt:lpstr>PowerPoint Presentation</vt:lpstr>
      <vt:lpstr>Client-Triggered Timeouts</vt:lpstr>
      <vt:lpstr>Giving Your Vote</vt:lpstr>
      <vt:lpstr>The Update Aftermath</vt:lpstr>
    </vt:vector>
  </TitlesOfParts>
  <Company/>
  <LinksUpToDate>false</LinksUpToDate>
  <SharedDoc>false</SharedDoc>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Marlon Pierce</dc:creator>
  <cp:lastModifiedBy>Marlon Pierce</cp:lastModifiedBy>
  <cp:revision>266</cp:revision>
  <dcterms:created xsi:type="dcterms:W3CDTF">2017-11-06T14:01:37Z</dcterms:created>
  <dcterms:modified xsi:type="dcterms:W3CDTF">2018-10-16T14:40:43Z</dcterms:modified>
</cp:coreProperties>
</file>